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89" r:id="rId4"/>
    <p:sldId id="280" r:id="rId5"/>
    <p:sldId id="291" r:id="rId6"/>
    <p:sldId id="292" r:id="rId7"/>
    <p:sldId id="293" r:id="rId8"/>
    <p:sldId id="294" r:id="rId9"/>
    <p:sldId id="299" r:id="rId10"/>
    <p:sldId id="261" r:id="rId11"/>
    <p:sldId id="298" r:id="rId12"/>
    <p:sldId id="296" r:id="rId13"/>
    <p:sldId id="297" r:id="rId14"/>
    <p:sldId id="295" r:id="rId15"/>
    <p:sldId id="267" r:id="rId16"/>
    <p:sldId id="290" r:id="rId17"/>
    <p:sldId id="274" r:id="rId18"/>
    <p:sldId id="263" r:id="rId19"/>
    <p:sldId id="257" r:id="rId20"/>
    <p:sldId id="264" r:id="rId21"/>
    <p:sldId id="262" r:id="rId22"/>
    <p:sldId id="258" r:id="rId23"/>
    <p:sldId id="27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3" autoAdjust="0"/>
    <p:restoredTop sz="94660"/>
  </p:normalViewPr>
  <p:slideViewPr>
    <p:cSldViewPr snapToGrid="0">
      <p:cViewPr varScale="1">
        <p:scale>
          <a:sx n="114" d="100"/>
          <a:sy n="114" d="100"/>
        </p:scale>
        <p:origin x="35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E07AFB-9C75-4080-AA85-EB42142C2743}"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71F29-7191-4DD3-9DF4-F29B67D78B4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163199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07AFB-9C75-4080-AA85-EB42142C2743}"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71F29-7191-4DD3-9DF4-F29B67D78B4B}" type="slidenum">
              <a:rPr lang="en-US" smtClean="0"/>
              <a:t>‹#›</a:t>
            </a:fld>
            <a:endParaRPr lang="en-US"/>
          </a:p>
        </p:txBody>
      </p:sp>
    </p:spTree>
    <p:extLst>
      <p:ext uri="{BB962C8B-B14F-4D97-AF65-F5344CB8AC3E}">
        <p14:creationId xmlns:p14="http://schemas.microsoft.com/office/powerpoint/2010/main" val="123946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07AFB-9C75-4080-AA85-EB42142C2743}"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71F29-7191-4DD3-9DF4-F29B67D78B4B}" type="slidenum">
              <a:rPr lang="en-US" smtClean="0"/>
              <a:t>‹#›</a:t>
            </a:fld>
            <a:endParaRPr lang="en-US"/>
          </a:p>
        </p:txBody>
      </p:sp>
    </p:spTree>
    <p:extLst>
      <p:ext uri="{BB962C8B-B14F-4D97-AF65-F5344CB8AC3E}">
        <p14:creationId xmlns:p14="http://schemas.microsoft.com/office/powerpoint/2010/main" val="73127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07AFB-9C75-4080-AA85-EB42142C2743}"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71F29-7191-4DD3-9DF4-F29B67D78B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359456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E07AFB-9C75-4080-AA85-EB42142C2743}"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71F29-7191-4DD3-9DF4-F29B67D78B4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277180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E07AFB-9C75-4080-AA85-EB42142C2743}" type="datetimeFigureOut">
              <a:rPr lang="en-US" smtClean="0"/>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71F29-7191-4DD3-9DF4-F29B67D78B4B}" type="slidenum">
              <a:rPr lang="en-US" smtClean="0"/>
              <a:t>‹#›</a:t>
            </a:fld>
            <a:endParaRPr lang="en-US"/>
          </a:p>
        </p:txBody>
      </p:sp>
    </p:spTree>
    <p:extLst>
      <p:ext uri="{BB962C8B-B14F-4D97-AF65-F5344CB8AC3E}">
        <p14:creationId xmlns:p14="http://schemas.microsoft.com/office/powerpoint/2010/main" val="157468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E07AFB-9C75-4080-AA85-EB42142C2743}" type="datetimeFigureOut">
              <a:rPr lang="en-US" smtClean="0"/>
              <a:t>10/14/2018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71F29-7191-4DD3-9DF4-F29B67D78B4B}" type="slidenum">
              <a:rPr lang="en-US" smtClean="0"/>
              <a:t>‹#›</a:t>
            </a:fld>
            <a:endParaRPr lang="en-US"/>
          </a:p>
        </p:txBody>
      </p:sp>
    </p:spTree>
    <p:extLst>
      <p:ext uri="{BB962C8B-B14F-4D97-AF65-F5344CB8AC3E}">
        <p14:creationId xmlns:p14="http://schemas.microsoft.com/office/powerpoint/2010/main" val="5130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E07AFB-9C75-4080-AA85-EB42142C2743}" type="datetimeFigureOut">
              <a:rPr lang="en-US" smtClean="0"/>
              <a:t>10/14/2018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71F29-7191-4DD3-9DF4-F29B67D78B4B}" type="slidenum">
              <a:rPr lang="en-US" smtClean="0"/>
              <a:t>‹#›</a:t>
            </a:fld>
            <a:endParaRPr lang="en-US"/>
          </a:p>
        </p:txBody>
      </p:sp>
    </p:spTree>
    <p:extLst>
      <p:ext uri="{BB962C8B-B14F-4D97-AF65-F5344CB8AC3E}">
        <p14:creationId xmlns:p14="http://schemas.microsoft.com/office/powerpoint/2010/main" val="150449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1E07AFB-9C75-4080-AA85-EB42142C2743}" type="datetimeFigureOut">
              <a:rPr lang="en-US" smtClean="0"/>
              <a:t>10/14/2018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A171F29-7191-4DD3-9DF4-F29B67D78B4B}"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409632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1E07AFB-9C75-4080-AA85-EB42142C2743}" type="datetimeFigureOut">
              <a:rPr lang="en-US" smtClean="0"/>
              <a:t>10/14/2018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A171F29-7191-4DD3-9DF4-F29B67D78B4B}"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65311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1E07AFB-9C75-4080-AA85-EB42142C2743}" type="datetimeFigureOut">
              <a:rPr lang="en-US" smtClean="0"/>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71F29-7191-4DD3-9DF4-F29B67D78B4B}"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188131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20000">
              <a:schemeClr val="bg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1E07AFB-9C75-4080-AA85-EB42142C2743}" type="datetimeFigureOut">
              <a:rPr lang="en-US" smtClean="0"/>
              <a:t>10/14/2018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A171F29-7191-4DD3-9DF4-F29B67D78B4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31887" y="230188"/>
            <a:ext cx="1433440" cy="1302645"/>
          </a:xfrm>
          <a:prstGeom prst="rect">
            <a:avLst/>
          </a:prstGeom>
        </p:spPr>
      </p:pic>
    </p:spTree>
    <p:extLst>
      <p:ext uri="{BB962C8B-B14F-4D97-AF65-F5344CB8AC3E}">
        <p14:creationId xmlns:p14="http://schemas.microsoft.com/office/powerpoint/2010/main" val="3136127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468223"/>
            <a:ext cx="9824113" cy="2965141"/>
          </a:xfrm>
        </p:spPr>
        <p:txBody>
          <a:bodyPr>
            <a:normAutofit/>
          </a:bodyPr>
          <a:lstStyle/>
          <a:p>
            <a:pPr algn="l"/>
            <a:r>
              <a:rPr lang="en-US" sz="4800" dirty="0"/>
              <a:t>AGM RMS Association Update</a:t>
            </a:r>
            <a:br>
              <a:rPr lang="en-US" sz="4800" dirty="0"/>
            </a:br>
            <a:br>
              <a:rPr lang="en-US" sz="4800" dirty="0"/>
            </a:br>
            <a:r>
              <a:rPr lang="en-US" sz="4000" i="1" dirty="0"/>
              <a:t>Shea O’Neill – Acting Chair</a:t>
            </a:r>
            <a:endParaRPr lang="en-US" sz="2800" dirty="0"/>
          </a:p>
        </p:txBody>
      </p:sp>
    </p:spTree>
    <p:extLst>
      <p:ext uri="{BB962C8B-B14F-4D97-AF65-F5344CB8AC3E}">
        <p14:creationId xmlns:p14="http://schemas.microsoft.com/office/powerpoint/2010/main" val="101666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Updates – New Website</a:t>
            </a:r>
          </a:p>
        </p:txBody>
      </p:sp>
      <p:sp>
        <p:nvSpPr>
          <p:cNvPr id="3" name="Content Placeholder 2"/>
          <p:cNvSpPr>
            <a:spLocks noGrp="1"/>
          </p:cNvSpPr>
          <p:nvPr>
            <p:ph idx="1"/>
          </p:nvPr>
        </p:nvSpPr>
        <p:spPr>
          <a:xfrm>
            <a:off x="1155597" y="5624285"/>
            <a:ext cx="10530295" cy="609600"/>
          </a:xfrm>
        </p:spPr>
        <p:txBody>
          <a:bodyPr>
            <a:normAutofit/>
          </a:bodyPr>
          <a:lstStyle/>
          <a:p>
            <a:r>
              <a:rPr lang="en-US" b="1" dirty="0"/>
              <a:t>New website to enhance access to information and as a focal point for marketing.</a:t>
            </a:r>
            <a:endParaRPr lang="en-US" dirty="0"/>
          </a:p>
          <a:p>
            <a:endParaRPr lang="en-US" dirty="0"/>
          </a:p>
        </p:txBody>
      </p:sp>
      <p:pic>
        <p:nvPicPr>
          <p:cNvPr id="4" name="Picture 3">
            <a:extLst>
              <a:ext uri="{FF2B5EF4-FFF2-40B4-BE49-F238E27FC236}">
                <a16:creationId xmlns:a16="http://schemas.microsoft.com/office/drawing/2014/main" id="{21AC3B70-8C28-4D2D-A7B9-18410BB959BD}"/>
              </a:ext>
            </a:extLst>
          </p:cNvPr>
          <p:cNvPicPr>
            <a:picLocks noChangeAspect="1"/>
          </p:cNvPicPr>
          <p:nvPr/>
        </p:nvPicPr>
        <p:blipFill rotWithShape="1">
          <a:blip r:embed="rId2"/>
          <a:srcRect b="18981"/>
          <a:stretch/>
        </p:blipFill>
        <p:spPr>
          <a:xfrm>
            <a:off x="1233714" y="1882578"/>
            <a:ext cx="8367486" cy="3531251"/>
          </a:xfrm>
          <a:prstGeom prst="rect">
            <a:avLst/>
          </a:prstGeom>
        </p:spPr>
      </p:pic>
    </p:spTree>
    <p:extLst>
      <p:ext uri="{BB962C8B-B14F-4D97-AF65-F5344CB8AC3E}">
        <p14:creationId xmlns:p14="http://schemas.microsoft.com/office/powerpoint/2010/main" val="299123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41" y="435627"/>
            <a:ext cx="10515600" cy="1325563"/>
          </a:xfrm>
        </p:spPr>
        <p:txBody>
          <a:bodyPr>
            <a:normAutofit/>
          </a:bodyPr>
          <a:lstStyle/>
          <a:p>
            <a:r>
              <a:rPr lang="en-US" sz="3600" dirty="0"/>
              <a:t>Board Update – Staff Surveys</a:t>
            </a:r>
          </a:p>
        </p:txBody>
      </p:sp>
      <p:sp>
        <p:nvSpPr>
          <p:cNvPr id="3" name="Content Placeholder 2"/>
          <p:cNvSpPr>
            <a:spLocks noGrp="1"/>
          </p:cNvSpPr>
          <p:nvPr>
            <p:ph idx="1"/>
          </p:nvPr>
        </p:nvSpPr>
        <p:spPr>
          <a:xfrm>
            <a:off x="486848" y="2242773"/>
            <a:ext cx="4077900" cy="3883190"/>
          </a:xfrm>
        </p:spPr>
        <p:txBody>
          <a:bodyPr>
            <a:normAutofit/>
          </a:bodyPr>
          <a:lstStyle/>
          <a:p>
            <a:pPr marL="0" indent="0" algn="just">
              <a:buNone/>
            </a:pPr>
            <a:r>
              <a:rPr lang="en-US" sz="2400" dirty="0"/>
              <a:t>Second year of </a:t>
            </a:r>
            <a:r>
              <a:rPr lang="en-US" sz="2400" i="1" dirty="0" err="1"/>
              <a:t>Spacestation</a:t>
            </a:r>
            <a:r>
              <a:rPr lang="en-US" sz="2400" i="1" dirty="0"/>
              <a:t> Limited</a:t>
            </a:r>
            <a:r>
              <a:rPr lang="en-US" sz="2400" dirty="0"/>
              <a:t> surveys completed on Board and leadership team with RMS staff.</a:t>
            </a:r>
          </a:p>
          <a:p>
            <a:pPr marL="0" indent="0" algn="just">
              <a:buNone/>
            </a:pPr>
            <a:r>
              <a:rPr lang="en-US" sz="2400" dirty="0"/>
              <a:t>Identified need for additional communication of RMS strategy, as well as other improvement areas for the Board and leadership.</a:t>
            </a:r>
          </a:p>
          <a:p>
            <a:pPr marL="0" indent="0" algn="just">
              <a:buNone/>
            </a:pPr>
            <a:endParaRPr lang="en-US" sz="2400" b="1" dirty="0"/>
          </a:p>
          <a:p>
            <a:pPr marL="0" indent="0" algn="just">
              <a:buNone/>
            </a:pPr>
            <a:endParaRPr lang="en-US" sz="2400" b="1" dirty="0"/>
          </a:p>
        </p:txBody>
      </p:sp>
      <p:pic>
        <p:nvPicPr>
          <p:cNvPr id="5" name="Picture 4">
            <a:extLst>
              <a:ext uri="{FF2B5EF4-FFF2-40B4-BE49-F238E27FC236}">
                <a16:creationId xmlns:a16="http://schemas.microsoft.com/office/drawing/2014/main" id="{7CA66A44-FAC5-451A-B98E-7AB665201B43}"/>
              </a:ext>
            </a:extLst>
          </p:cNvPr>
          <p:cNvPicPr>
            <a:picLocks noChangeAspect="1"/>
          </p:cNvPicPr>
          <p:nvPr/>
        </p:nvPicPr>
        <p:blipFill>
          <a:blip r:embed="rId2"/>
          <a:stretch>
            <a:fillRect/>
          </a:stretch>
        </p:blipFill>
        <p:spPr>
          <a:xfrm>
            <a:off x="4882790" y="2133600"/>
            <a:ext cx="7091496" cy="3629506"/>
          </a:xfrm>
          <a:prstGeom prst="rect">
            <a:avLst/>
          </a:prstGeom>
        </p:spPr>
      </p:pic>
    </p:spTree>
    <p:extLst>
      <p:ext uri="{BB962C8B-B14F-4D97-AF65-F5344CB8AC3E}">
        <p14:creationId xmlns:p14="http://schemas.microsoft.com/office/powerpoint/2010/main" val="401639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41" y="435627"/>
            <a:ext cx="10515600" cy="1325563"/>
          </a:xfrm>
        </p:spPr>
        <p:txBody>
          <a:bodyPr>
            <a:normAutofit/>
          </a:bodyPr>
          <a:lstStyle/>
          <a:p>
            <a:r>
              <a:rPr lang="en-US" sz="3600" dirty="0"/>
              <a:t>Board Update – Parent Surveys</a:t>
            </a:r>
          </a:p>
        </p:txBody>
      </p:sp>
      <p:sp>
        <p:nvSpPr>
          <p:cNvPr id="3" name="Content Placeholder 2"/>
          <p:cNvSpPr>
            <a:spLocks noGrp="1"/>
          </p:cNvSpPr>
          <p:nvPr>
            <p:ph idx="1"/>
          </p:nvPr>
        </p:nvSpPr>
        <p:spPr>
          <a:xfrm>
            <a:off x="987586" y="1879916"/>
            <a:ext cx="7543022" cy="4230380"/>
          </a:xfrm>
        </p:spPr>
        <p:txBody>
          <a:bodyPr>
            <a:normAutofit/>
          </a:bodyPr>
          <a:lstStyle/>
          <a:p>
            <a:pPr marL="0" indent="0" algn="just">
              <a:buNone/>
            </a:pPr>
            <a:endParaRPr lang="en-US" sz="2400" dirty="0"/>
          </a:p>
          <a:p>
            <a:pPr marL="0" indent="0" algn="just">
              <a:buNone/>
            </a:pPr>
            <a:r>
              <a:rPr lang="en-US" sz="2400" dirty="0"/>
              <a:t>Feedback positive around </a:t>
            </a:r>
            <a:r>
              <a:rPr lang="en-US" sz="2400" b="1" dirty="0"/>
              <a:t>Learning Environment, teaching standards, values + culture, reporting and student / parent engagement.</a:t>
            </a:r>
          </a:p>
          <a:p>
            <a:pPr marL="0" indent="0" algn="just">
              <a:buNone/>
            </a:pPr>
            <a:r>
              <a:rPr lang="en-US" sz="2400" dirty="0"/>
              <a:t>Key improvement areas include </a:t>
            </a:r>
            <a:r>
              <a:rPr lang="en-US" sz="2400" b="1" dirty="0"/>
              <a:t>Pastoral Care, Co-curriculum, leadership and direction and student transition.</a:t>
            </a:r>
          </a:p>
          <a:p>
            <a:pPr marL="0" indent="0" algn="just">
              <a:buNone/>
            </a:pPr>
            <a:r>
              <a:rPr lang="en-US" sz="2400" b="1" dirty="0"/>
              <a:t>Board responses to key improvement areas will be </a:t>
            </a:r>
            <a:r>
              <a:rPr lang="en-US" sz="2400" b="1" u="sng" dirty="0"/>
              <a:t>provided in next fortnight</a:t>
            </a:r>
            <a:r>
              <a:rPr lang="en-US" sz="2400" b="1" dirty="0"/>
              <a:t>.</a:t>
            </a:r>
          </a:p>
        </p:txBody>
      </p:sp>
      <p:pic>
        <p:nvPicPr>
          <p:cNvPr id="4" name="Picture 3">
            <a:extLst>
              <a:ext uri="{FF2B5EF4-FFF2-40B4-BE49-F238E27FC236}">
                <a16:creationId xmlns:a16="http://schemas.microsoft.com/office/drawing/2014/main" id="{75B0165B-643F-45B4-BF53-CA1073E205B9}"/>
              </a:ext>
            </a:extLst>
          </p:cNvPr>
          <p:cNvPicPr>
            <a:picLocks noChangeAspect="1"/>
          </p:cNvPicPr>
          <p:nvPr/>
        </p:nvPicPr>
        <p:blipFill rotWithShape="1">
          <a:blip r:embed="rId2"/>
          <a:srcRect r="64519" b="9487"/>
          <a:stretch/>
        </p:blipFill>
        <p:spPr>
          <a:xfrm>
            <a:off x="8752114" y="1879916"/>
            <a:ext cx="3316515" cy="3529161"/>
          </a:xfrm>
          <a:prstGeom prst="rect">
            <a:avLst/>
          </a:prstGeom>
        </p:spPr>
      </p:pic>
      <p:pic>
        <p:nvPicPr>
          <p:cNvPr id="6" name="Picture 5">
            <a:extLst>
              <a:ext uri="{FF2B5EF4-FFF2-40B4-BE49-F238E27FC236}">
                <a16:creationId xmlns:a16="http://schemas.microsoft.com/office/drawing/2014/main" id="{9BD34626-9FDF-44A8-B738-BC26A7DC88F8}"/>
              </a:ext>
            </a:extLst>
          </p:cNvPr>
          <p:cNvPicPr>
            <a:picLocks noChangeAspect="1"/>
          </p:cNvPicPr>
          <p:nvPr/>
        </p:nvPicPr>
        <p:blipFill rotWithShape="1">
          <a:blip r:embed="rId2"/>
          <a:srcRect t="90141"/>
          <a:stretch/>
        </p:blipFill>
        <p:spPr>
          <a:xfrm>
            <a:off x="956325" y="5567481"/>
            <a:ext cx="11086668" cy="455948"/>
          </a:xfrm>
          <a:prstGeom prst="rect">
            <a:avLst/>
          </a:prstGeom>
        </p:spPr>
      </p:pic>
      <p:sp>
        <p:nvSpPr>
          <p:cNvPr id="7" name="Rectangle 6">
            <a:extLst>
              <a:ext uri="{FF2B5EF4-FFF2-40B4-BE49-F238E27FC236}">
                <a16:creationId xmlns:a16="http://schemas.microsoft.com/office/drawing/2014/main" id="{AE045A7D-A11F-43DE-87E0-E02CBFF1F863}"/>
              </a:ext>
            </a:extLst>
          </p:cNvPr>
          <p:cNvSpPr/>
          <p:nvPr/>
        </p:nvSpPr>
        <p:spPr>
          <a:xfrm>
            <a:off x="8752114" y="3992691"/>
            <a:ext cx="3316515" cy="12267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1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41" y="435627"/>
            <a:ext cx="10515600" cy="1325563"/>
          </a:xfrm>
        </p:spPr>
        <p:txBody>
          <a:bodyPr>
            <a:normAutofit/>
          </a:bodyPr>
          <a:lstStyle/>
          <a:p>
            <a:r>
              <a:rPr lang="en-US" sz="3600" dirty="0"/>
              <a:t>Board Update - Communication</a:t>
            </a:r>
          </a:p>
        </p:txBody>
      </p:sp>
      <p:sp>
        <p:nvSpPr>
          <p:cNvPr id="3" name="Content Placeholder 2"/>
          <p:cNvSpPr>
            <a:spLocks noGrp="1"/>
          </p:cNvSpPr>
          <p:nvPr>
            <p:ph idx="1"/>
          </p:nvPr>
        </p:nvSpPr>
        <p:spPr>
          <a:xfrm>
            <a:off x="1254677" y="2055984"/>
            <a:ext cx="7395206" cy="4230380"/>
          </a:xfrm>
        </p:spPr>
        <p:txBody>
          <a:bodyPr>
            <a:normAutofit/>
          </a:bodyPr>
          <a:lstStyle/>
          <a:p>
            <a:pPr marL="0" indent="0">
              <a:buNone/>
            </a:pPr>
            <a:r>
              <a:rPr lang="en-US" sz="2400" dirty="0"/>
              <a:t>Identified as a concern 2018 parent feedback (as well as 2017).</a:t>
            </a:r>
          </a:p>
          <a:p>
            <a:pPr marL="0" indent="0">
              <a:buNone/>
            </a:pPr>
            <a:r>
              <a:rPr lang="en-US" sz="2400" dirty="0"/>
              <a:t>Regular Board updates being provided from Q1, 2018. </a:t>
            </a:r>
          </a:p>
        </p:txBody>
      </p:sp>
      <p:pic>
        <p:nvPicPr>
          <p:cNvPr id="4" name="Picture 3">
            <a:extLst>
              <a:ext uri="{FF2B5EF4-FFF2-40B4-BE49-F238E27FC236}">
                <a16:creationId xmlns:a16="http://schemas.microsoft.com/office/drawing/2014/main" id="{75B0165B-643F-45B4-BF53-CA1073E205B9}"/>
              </a:ext>
            </a:extLst>
          </p:cNvPr>
          <p:cNvPicPr>
            <a:picLocks noChangeAspect="1"/>
          </p:cNvPicPr>
          <p:nvPr/>
        </p:nvPicPr>
        <p:blipFill rotWithShape="1">
          <a:blip r:embed="rId2"/>
          <a:srcRect r="64519" b="9487"/>
          <a:stretch/>
        </p:blipFill>
        <p:spPr>
          <a:xfrm>
            <a:off x="8752114" y="1879916"/>
            <a:ext cx="3316515" cy="3529161"/>
          </a:xfrm>
          <a:prstGeom prst="rect">
            <a:avLst/>
          </a:prstGeom>
        </p:spPr>
      </p:pic>
      <p:pic>
        <p:nvPicPr>
          <p:cNvPr id="6" name="Picture 5">
            <a:extLst>
              <a:ext uri="{FF2B5EF4-FFF2-40B4-BE49-F238E27FC236}">
                <a16:creationId xmlns:a16="http://schemas.microsoft.com/office/drawing/2014/main" id="{9BD34626-9FDF-44A8-B738-BC26A7DC88F8}"/>
              </a:ext>
            </a:extLst>
          </p:cNvPr>
          <p:cNvPicPr>
            <a:picLocks noChangeAspect="1"/>
          </p:cNvPicPr>
          <p:nvPr/>
        </p:nvPicPr>
        <p:blipFill rotWithShape="1">
          <a:blip r:embed="rId2"/>
          <a:srcRect t="90141"/>
          <a:stretch/>
        </p:blipFill>
        <p:spPr>
          <a:xfrm>
            <a:off x="956325" y="5567481"/>
            <a:ext cx="11086668" cy="455948"/>
          </a:xfrm>
          <a:prstGeom prst="rect">
            <a:avLst/>
          </a:prstGeom>
        </p:spPr>
      </p:pic>
      <p:sp>
        <p:nvSpPr>
          <p:cNvPr id="5" name="Rectangle 4">
            <a:extLst>
              <a:ext uri="{FF2B5EF4-FFF2-40B4-BE49-F238E27FC236}">
                <a16:creationId xmlns:a16="http://schemas.microsoft.com/office/drawing/2014/main" id="{08CA6F73-3F6B-433D-B7E3-97044E561D64}"/>
              </a:ext>
            </a:extLst>
          </p:cNvPr>
          <p:cNvSpPr/>
          <p:nvPr/>
        </p:nvSpPr>
        <p:spPr>
          <a:xfrm>
            <a:off x="8649883" y="3572407"/>
            <a:ext cx="3393110" cy="3578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66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13" y="435627"/>
            <a:ext cx="10515600" cy="1325563"/>
          </a:xfrm>
        </p:spPr>
        <p:txBody>
          <a:bodyPr>
            <a:normAutofit/>
          </a:bodyPr>
          <a:lstStyle/>
          <a:p>
            <a:r>
              <a:rPr lang="en-US" sz="3200" dirty="0"/>
              <a:t>Board Update - Communication</a:t>
            </a:r>
          </a:p>
        </p:txBody>
      </p:sp>
      <p:sp>
        <p:nvSpPr>
          <p:cNvPr id="3" name="Content Placeholder 2"/>
          <p:cNvSpPr>
            <a:spLocks noGrp="1"/>
          </p:cNvSpPr>
          <p:nvPr>
            <p:ph idx="1"/>
          </p:nvPr>
        </p:nvSpPr>
        <p:spPr>
          <a:xfrm>
            <a:off x="504982" y="2112363"/>
            <a:ext cx="2970874" cy="3622872"/>
          </a:xfrm>
        </p:spPr>
        <p:txBody>
          <a:bodyPr>
            <a:normAutofit/>
          </a:bodyPr>
          <a:lstStyle/>
          <a:p>
            <a:pPr marL="0" indent="0">
              <a:buNone/>
            </a:pPr>
            <a:r>
              <a:rPr lang="en-US" sz="2400" dirty="0"/>
              <a:t>Board updates and news on website</a:t>
            </a:r>
          </a:p>
        </p:txBody>
      </p:sp>
      <p:pic>
        <p:nvPicPr>
          <p:cNvPr id="5" name="Picture 4">
            <a:extLst>
              <a:ext uri="{FF2B5EF4-FFF2-40B4-BE49-F238E27FC236}">
                <a16:creationId xmlns:a16="http://schemas.microsoft.com/office/drawing/2014/main" id="{153AA312-590B-4975-A27C-9B5E9C9E5244}"/>
              </a:ext>
            </a:extLst>
          </p:cNvPr>
          <p:cNvPicPr>
            <a:picLocks noChangeAspect="1"/>
          </p:cNvPicPr>
          <p:nvPr/>
        </p:nvPicPr>
        <p:blipFill>
          <a:blip r:embed="rId2"/>
          <a:stretch>
            <a:fillRect/>
          </a:stretch>
        </p:blipFill>
        <p:spPr>
          <a:xfrm>
            <a:off x="3531093" y="2050294"/>
            <a:ext cx="8376189" cy="3974760"/>
          </a:xfrm>
          <a:prstGeom prst="rect">
            <a:avLst/>
          </a:prstGeom>
        </p:spPr>
      </p:pic>
    </p:spTree>
    <p:extLst>
      <p:ext uri="{BB962C8B-B14F-4D97-AF65-F5344CB8AC3E}">
        <p14:creationId xmlns:p14="http://schemas.microsoft.com/office/powerpoint/2010/main" val="211230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145796"/>
            <a:ext cx="10515600" cy="1325563"/>
          </a:xfrm>
        </p:spPr>
        <p:txBody>
          <a:bodyPr>
            <a:normAutofit/>
          </a:bodyPr>
          <a:lstStyle/>
          <a:p>
            <a:r>
              <a:rPr lang="en-US" sz="4000" dirty="0"/>
              <a:t>Board Update - Communication – FAQs</a:t>
            </a:r>
          </a:p>
        </p:txBody>
      </p:sp>
      <p:pic>
        <p:nvPicPr>
          <p:cNvPr id="3" name="Picture 2"/>
          <p:cNvPicPr>
            <a:picLocks noChangeAspect="1"/>
          </p:cNvPicPr>
          <p:nvPr/>
        </p:nvPicPr>
        <p:blipFill>
          <a:blip r:embed="rId2"/>
          <a:stretch>
            <a:fillRect/>
          </a:stretch>
        </p:blipFill>
        <p:spPr>
          <a:xfrm>
            <a:off x="477672" y="1833538"/>
            <a:ext cx="3883546" cy="4412435"/>
          </a:xfrm>
          <a:prstGeom prst="rect">
            <a:avLst/>
          </a:prstGeom>
        </p:spPr>
      </p:pic>
      <p:pic>
        <p:nvPicPr>
          <p:cNvPr id="5" name="Picture 4"/>
          <p:cNvPicPr>
            <a:picLocks noChangeAspect="1"/>
          </p:cNvPicPr>
          <p:nvPr/>
        </p:nvPicPr>
        <p:blipFill rotWithShape="1">
          <a:blip r:embed="rId2"/>
          <a:srcRect t="5479" b="49142"/>
          <a:stretch/>
        </p:blipFill>
        <p:spPr>
          <a:xfrm>
            <a:off x="4524940" y="1862254"/>
            <a:ext cx="7338571" cy="4409905"/>
          </a:xfrm>
          <a:prstGeom prst="rect">
            <a:avLst/>
          </a:prstGeom>
        </p:spPr>
      </p:pic>
      <p:pic>
        <p:nvPicPr>
          <p:cNvPr id="6" name="Picture 5"/>
          <p:cNvPicPr>
            <a:picLocks noChangeAspect="1"/>
          </p:cNvPicPr>
          <p:nvPr/>
        </p:nvPicPr>
        <p:blipFill rotWithShape="1">
          <a:blip r:embed="rId2"/>
          <a:srcRect l="1" t="6016" r="-1504" b="48271"/>
          <a:stretch/>
        </p:blipFill>
        <p:spPr>
          <a:xfrm>
            <a:off x="482199" y="2084642"/>
            <a:ext cx="3941928" cy="2065936"/>
          </a:xfrm>
          <a:prstGeom prst="rect">
            <a:avLst/>
          </a:prstGeom>
        </p:spPr>
      </p:pic>
    </p:spTree>
    <p:extLst>
      <p:ext uri="{BB962C8B-B14F-4D97-AF65-F5344CB8AC3E}">
        <p14:creationId xmlns:p14="http://schemas.microsoft.com/office/powerpoint/2010/main" val="371101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75E-6 3.7037E-7 L -1.875E-6 0.00023 L 0.02565 0.00093 C 0.03125 0.00139 0.03685 0.00278 0.04245 0.00301 L 0.07097 0.00208 C 0.07461 0.00093 0.07813 -0.00023 0.08164 -0.00093 C 0.09571 -0.00417 0.09323 -0.00185 0.11016 -0.00694 C 0.11901 -0.00949 0.11472 -0.00857 0.12305 -0.00995 C 0.12513 -0.01065 0.12722 -0.01157 0.1293 -0.01204 C 0.13711 -0.01366 0.15039 -0.01505 0.15781 -0.01597 C 0.16003 -0.0162 0.16224 -0.0169 0.16446 -0.0169 L 0.25013 -0.01898 C 0.26263 -0.02107 0.26419 -0.0213 0.27761 -0.02292 L 0.29571 -0.025 C 0.32188 -0.02824 0.29675 -0.02593 0.32396 -0.02778 L 0.34531 -0.02593 C 0.3461 -0.02569 0.34675 -0.02523 0.34753 -0.025 C 0.35026 -0.02407 0.35313 -0.02338 0.35599 -0.02292 C 0.36276 -0.02176 0.36979 -0.02153 0.37669 -0.01991 C 0.37813 -0.01968 0.37969 -0.01944 0.38112 -0.01898 C 0.38281 -0.01829 0.38451 -0.01759 0.3862 -0.0169 C 0.38685 -0.01667 0.38763 -0.0162 0.38841 -0.01597 C 0.39011 -0.01551 0.3918 -0.01528 0.39349 -0.01505 C 0.3974 -0.01134 0.39401 -0.01412 0.3974 -0.01204 C 0.40039 -0.00995 0.40026 -0.00972 0.40352 -0.00787 C 0.40482 -0.00741 0.40612 -0.00671 0.40742 -0.00602 C 0.4112 -0.00347 0.40834 -0.00486 0.41133 -0.00093 C 0.41198 -0.00023 0.41289 0.00023 0.41354 0.00093 C 0.41472 0.00231 0.41563 0.00417 0.41693 0.00486 C 0.4194 0.00648 0.4181 0.00579 0.42084 0.00694 C 0.4237 0.01018 0.42761 0.01505 0.43099 0.01597 L 0.4349 0.0169 C 0.43555 0.01759 0.43633 0.01829 0.43711 0.01898 C 0.43763 0.01944 0.43828 0.01944 0.4388 0.01991 C 0.4431 0.02384 0.43789 0.02037 0.44219 0.02292 C 0.45143 0.02222 0.46081 0.0213 0.47005 0.02083 C 0.47696 0.0206 0.4737 0.02176 0.478 0.02292 C 0.47943 0.02338 0.48099 0.02361 0.48242 0.02384 C 0.48321 0.02431 0.48555 0.02523 0.48633 0.02593 C 0.48737 0.02685 0.48828 0.02778 0.48919 0.02893 C 0.48985 0.02963 0.49024 0.03102 0.49089 0.03194 C 0.49154 0.03287 0.49232 0.0338 0.4931 0.03495 C 0.49349 0.03588 0.49362 0.03727 0.49414 0.03773 C 0.49518 0.03889 0.49753 0.03981 0.49753 0.04005 C 0.50235 0.0456 0.49623 0.03866 0.50091 0.04282 C 0.50156 0.04329 0.50196 0.04421 0.50261 0.04491 C 0.50365 0.0456 0.50482 0.04606 0.50599 0.04676 L 0.50768 0.04792 L 0.50534 0.04491 " pathEditMode="relative" rAng="0" ptsTypes="AAAAAAAAAAAAAAAAAAAAAAAAAAAAAAAAAAAAAAAAAAAAAAAAA">
                                      <p:cBhvr>
                                        <p:cTn id="6" dur="2000" fill="hold"/>
                                        <p:tgtEl>
                                          <p:spTgt spid="6"/>
                                        </p:tgtEl>
                                        <p:attrNameLst>
                                          <p:attrName>ppt_x</p:attrName>
                                          <p:attrName>ppt_y</p:attrName>
                                        </p:attrNameLst>
                                      </p:cBhvr>
                                      <p:rCtr x="25378" y="995"/>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13" y="435627"/>
            <a:ext cx="10515600" cy="1325563"/>
          </a:xfrm>
        </p:spPr>
        <p:txBody>
          <a:bodyPr>
            <a:normAutofit/>
          </a:bodyPr>
          <a:lstStyle/>
          <a:p>
            <a:r>
              <a:rPr lang="en-US" sz="4000" dirty="0"/>
              <a:t>Board Update - Communication</a:t>
            </a:r>
          </a:p>
        </p:txBody>
      </p:sp>
      <p:sp>
        <p:nvSpPr>
          <p:cNvPr id="3" name="Content Placeholder 2"/>
          <p:cNvSpPr>
            <a:spLocks noGrp="1"/>
          </p:cNvSpPr>
          <p:nvPr>
            <p:ph idx="1"/>
          </p:nvPr>
        </p:nvSpPr>
        <p:spPr>
          <a:xfrm>
            <a:off x="737842" y="2373620"/>
            <a:ext cx="7735980" cy="3622872"/>
          </a:xfrm>
        </p:spPr>
        <p:txBody>
          <a:bodyPr>
            <a:normAutofit/>
          </a:bodyPr>
          <a:lstStyle/>
          <a:p>
            <a:pPr marL="0" indent="0">
              <a:buNone/>
            </a:pPr>
            <a:r>
              <a:rPr lang="en-US" sz="2400" b="1" i="1" dirty="0"/>
              <a:t>Revised Grievance Policy </a:t>
            </a:r>
            <a:r>
              <a:rPr lang="en-US" sz="2400" dirty="0"/>
              <a:t>can be initiated by either party to the grievance.</a:t>
            </a:r>
          </a:p>
          <a:p>
            <a:pPr marL="0" indent="0">
              <a:buNone/>
            </a:pPr>
            <a:r>
              <a:rPr lang="en-US" sz="2400" dirty="0"/>
              <a:t>Includes escalation process – parents raise concerns with their teacher, Program Coordinator, Principal and Chair. </a:t>
            </a:r>
          </a:p>
          <a:p>
            <a:pPr marL="0" indent="0">
              <a:buNone/>
            </a:pPr>
            <a:r>
              <a:rPr lang="en-US" sz="2400" dirty="0"/>
              <a:t>Chair may appoint committee to resolve matters raised. Board remains available to meet with parents individually, in accordance with revised Grievance Procedure.</a:t>
            </a:r>
          </a:p>
        </p:txBody>
      </p:sp>
      <p:pic>
        <p:nvPicPr>
          <p:cNvPr id="4" name="Picture 3">
            <a:extLst>
              <a:ext uri="{FF2B5EF4-FFF2-40B4-BE49-F238E27FC236}">
                <a16:creationId xmlns:a16="http://schemas.microsoft.com/office/drawing/2014/main" id="{41481F6A-CE7E-43AC-BCA1-1A77A993D580}"/>
              </a:ext>
            </a:extLst>
          </p:cNvPr>
          <p:cNvPicPr>
            <a:picLocks noChangeAspect="1"/>
          </p:cNvPicPr>
          <p:nvPr/>
        </p:nvPicPr>
        <p:blipFill>
          <a:blip r:embed="rId2"/>
          <a:stretch>
            <a:fillRect/>
          </a:stretch>
        </p:blipFill>
        <p:spPr>
          <a:xfrm>
            <a:off x="8617355" y="2436505"/>
            <a:ext cx="3087786" cy="3379305"/>
          </a:xfrm>
          <a:prstGeom prst="rect">
            <a:avLst/>
          </a:prstGeom>
        </p:spPr>
      </p:pic>
    </p:spTree>
    <p:extLst>
      <p:ext uri="{BB962C8B-B14F-4D97-AF65-F5344CB8AC3E}">
        <p14:creationId xmlns:p14="http://schemas.microsoft.com/office/powerpoint/2010/main" val="51345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Update - </a:t>
            </a:r>
            <a:r>
              <a:rPr lang="en-US" dirty="0" err="1"/>
              <a:t>Karnup</a:t>
            </a:r>
            <a:endParaRPr lang="en-US" dirty="0"/>
          </a:p>
        </p:txBody>
      </p:sp>
      <p:sp>
        <p:nvSpPr>
          <p:cNvPr id="3" name="Content Placeholder 2"/>
          <p:cNvSpPr>
            <a:spLocks noGrp="1"/>
          </p:cNvSpPr>
          <p:nvPr>
            <p:ph idx="1"/>
          </p:nvPr>
        </p:nvSpPr>
        <p:spPr>
          <a:xfrm>
            <a:off x="1255129" y="1901431"/>
            <a:ext cx="9457092" cy="4351338"/>
          </a:xfrm>
        </p:spPr>
        <p:txBody>
          <a:bodyPr>
            <a:normAutofit/>
          </a:bodyPr>
          <a:lstStyle/>
          <a:p>
            <a:pPr marL="0" indent="0">
              <a:buNone/>
            </a:pPr>
            <a:r>
              <a:rPr lang="en-AU" dirty="0"/>
              <a:t>Continued efforts to move forward Karnup Approvals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054" r="19447"/>
          <a:stretch/>
        </p:blipFill>
        <p:spPr>
          <a:xfrm rot="5400000">
            <a:off x="1543580" y="2262362"/>
            <a:ext cx="3448347" cy="40252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4993"/>
          <a:stretch/>
        </p:blipFill>
        <p:spPr>
          <a:xfrm>
            <a:off x="5557581" y="2545338"/>
            <a:ext cx="5639712" cy="3448348"/>
          </a:xfrm>
          <a:prstGeom prst="rect">
            <a:avLst/>
          </a:prstGeom>
        </p:spPr>
      </p:pic>
    </p:spTree>
    <p:extLst>
      <p:ext uri="{BB962C8B-B14F-4D97-AF65-F5344CB8AC3E}">
        <p14:creationId xmlns:p14="http://schemas.microsoft.com/office/powerpoint/2010/main" val="278497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152" y="440930"/>
            <a:ext cx="10515600" cy="1325563"/>
          </a:xfrm>
        </p:spPr>
        <p:txBody>
          <a:bodyPr>
            <a:normAutofit/>
          </a:bodyPr>
          <a:lstStyle/>
          <a:p>
            <a:r>
              <a:rPr lang="en-US" sz="4400" dirty="0"/>
              <a:t>Board Update – </a:t>
            </a:r>
            <a:r>
              <a:rPr lang="en-US" sz="4400" dirty="0" err="1"/>
              <a:t>Karnup</a:t>
            </a:r>
            <a:endParaRPr lang="en-US" sz="4400" dirty="0"/>
          </a:p>
        </p:txBody>
      </p:sp>
      <p:sp>
        <p:nvSpPr>
          <p:cNvPr id="3" name="Content Placeholder 2"/>
          <p:cNvSpPr>
            <a:spLocks noGrp="1"/>
          </p:cNvSpPr>
          <p:nvPr>
            <p:ph idx="1"/>
          </p:nvPr>
        </p:nvSpPr>
        <p:spPr>
          <a:xfrm>
            <a:off x="2298447" y="4816251"/>
            <a:ext cx="2299471" cy="1782384"/>
          </a:xfrm>
        </p:spPr>
        <p:txBody>
          <a:bodyPr>
            <a:normAutofit/>
          </a:bodyPr>
          <a:lstStyle/>
          <a:p>
            <a:pPr marL="0" indent="0">
              <a:buNone/>
            </a:pPr>
            <a:r>
              <a:rPr lang="en-US" sz="1600" dirty="0"/>
              <a:t>Nigel</a:t>
            </a:r>
          </a:p>
          <a:p>
            <a:pPr marL="0" indent="0">
              <a:buNone/>
            </a:pPr>
            <a:r>
              <a:rPr lang="en-US" sz="1600" i="1" dirty="0"/>
              <a:t>Architect / Project Management Consultant</a:t>
            </a:r>
          </a:p>
          <a:p>
            <a:endParaRPr lang="en-US" sz="1600" i="1" dirty="0"/>
          </a:p>
        </p:txBody>
      </p:sp>
      <p:pic>
        <p:nvPicPr>
          <p:cNvPr id="4" name="Picture 3"/>
          <p:cNvPicPr>
            <a:picLocks noChangeAspect="1"/>
          </p:cNvPicPr>
          <p:nvPr/>
        </p:nvPicPr>
        <p:blipFill>
          <a:blip r:embed="rId2"/>
          <a:stretch>
            <a:fillRect/>
          </a:stretch>
        </p:blipFill>
        <p:spPr>
          <a:xfrm>
            <a:off x="4397799" y="2345066"/>
            <a:ext cx="1743075" cy="2343150"/>
          </a:xfrm>
          <a:prstGeom prst="rect">
            <a:avLst/>
          </a:prstGeom>
        </p:spPr>
      </p:pic>
      <p:sp>
        <p:nvSpPr>
          <p:cNvPr id="6" name="Content Placeholder 2"/>
          <p:cNvSpPr txBox="1">
            <a:spLocks/>
          </p:cNvSpPr>
          <p:nvPr/>
        </p:nvSpPr>
        <p:spPr>
          <a:xfrm>
            <a:off x="4440651" y="4800350"/>
            <a:ext cx="2200275" cy="1084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600" dirty="0">
                <a:solidFill>
                  <a:schemeClr val="tx1">
                    <a:lumMod val="75000"/>
                    <a:lumOff val="25000"/>
                  </a:schemeClr>
                </a:solidFill>
              </a:rPr>
              <a:t>Vanessa</a:t>
            </a:r>
          </a:p>
          <a:p>
            <a:pPr marL="0" indent="0">
              <a:buNone/>
            </a:pPr>
            <a:r>
              <a:rPr lang="en-US" sz="1600" i="1" dirty="0">
                <a:solidFill>
                  <a:schemeClr val="tx1">
                    <a:lumMod val="75000"/>
                    <a:lumOff val="25000"/>
                  </a:schemeClr>
                </a:solidFill>
              </a:rPr>
              <a:t>Principal</a:t>
            </a:r>
            <a:endParaRPr lang="en-US" sz="1600" dirty="0">
              <a:solidFill>
                <a:schemeClr val="tx1">
                  <a:lumMod val="75000"/>
                  <a:lumOff val="25000"/>
                </a:schemeClr>
              </a:solidFill>
            </a:endParaRPr>
          </a:p>
          <a:p>
            <a:endParaRPr lang="en-US" sz="1600" dirty="0">
              <a:solidFill>
                <a:schemeClr val="tx1">
                  <a:lumMod val="75000"/>
                  <a:lumOff val="25000"/>
                </a:schemeClr>
              </a:solidFill>
            </a:endParaRPr>
          </a:p>
        </p:txBody>
      </p:sp>
      <p:sp>
        <p:nvSpPr>
          <p:cNvPr id="7" name="Content Placeholder 2"/>
          <p:cNvSpPr txBox="1">
            <a:spLocks/>
          </p:cNvSpPr>
          <p:nvPr/>
        </p:nvSpPr>
        <p:spPr>
          <a:xfrm>
            <a:off x="6493122" y="4827057"/>
            <a:ext cx="2349091" cy="1269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tx1">
                    <a:lumMod val="75000"/>
                    <a:lumOff val="25000"/>
                  </a:schemeClr>
                </a:solidFill>
              </a:rPr>
              <a:t>Neil</a:t>
            </a:r>
          </a:p>
          <a:p>
            <a:pPr marL="0" indent="0">
              <a:buNone/>
            </a:pPr>
            <a:r>
              <a:rPr lang="en-US" sz="1600" i="1" dirty="0">
                <a:solidFill>
                  <a:schemeClr val="tx1">
                    <a:lumMod val="75000"/>
                    <a:lumOff val="25000"/>
                  </a:schemeClr>
                </a:solidFill>
              </a:rPr>
              <a:t>School Administration Consultant</a:t>
            </a:r>
            <a:endParaRPr lang="en-US" sz="1600" dirty="0">
              <a:solidFill>
                <a:schemeClr val="tx1">
                  <a:lumMod val="75000"/>
                  <a:lumOff val="25000"/>
                </a:schemeClr>
              </a:solidFill>
            </a:endParaRPr>
          </a:p>
        </p:txBody>
      </p:sp>
      <p:pic>
        <p:nvPicPr>
          <p:cNvPr id="8" name="Picture 7"/>
          <p:cNvPicPr>
            <a:picLocks noChangeAspect="1"/>
          </p:cNvPicPr>
          <p:nvPr/>
        </p:nvPicPr>
        <p:blipFill>
          <a:blip r:embed="rId3"/>
          <a:stretch>
            <a:fillRect/>
          </a:stretch>
        </p:blipFill>
        <p:spPr>
          <a:xfrm>
            <a:off x="2236322" y="2345066"/>
            <a:ext cx="1809750" cy="2360499"/>
          </a:xfrm>
          <a:prstGeom prst="rect">
            <a:avLst/>
          </a:prstGeom>
        </p:spPr>
      </p:pic>
      <p:sp>
        <p:nvSpPr>
          <p:cNvPr id="9" name="Content Placeholder 2"/>
          <p:cNvSpPr txBox="1">
            <a:spLocks/>
          </p:cNvSpPr>
          <p:nvPr/>
        </p:nvSpPr>
        <p:spPr>
          <a:xfrm>
            <a:off x="8556578" y="4777827"/>
            <a:ext cx="1877136" cy="1492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tx1">
                    <a:lumMod val="75000"/>
                    <a:lumOff val="25000"/>
                  </a:schemeClr>
                </a:solidFill>
              </a:rPr>
              <a:t>Shea</a:t>
            </a:r>
          </a:p>
          <a:p>
            <a:pPr marL="0" indent="0">
              <a:buNone/>
            </a:pPr>
            <a:r>
              <a:rPr lang="en-US" sz="1600" i="1" dirty="0">
                <a:solidFill>
                  <a:schemeClr val="tx1">
                    <a:lumMod val="75000"/>
                    <a:lumOff val="25000"/>
                  </a:schemeClr>
                </a:solidFill>
              </a:rPr>
              <a:t>Approvals, Enviro Consultant</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709" t="13150" r="41086"/>
          <a:stretch/>
        </p:blipFill>
        <p:spPr>
          <a:xfrm>
            <a:off x="8636174" y="2327717"/>
            <a:ext cx="1737928" cy="2345078"/>
          </a:xfrm>
          <a:prstGeom prst="rect">
            <a:avLst/>
          </a:prstGeom>
        </p:spPr>
      </p:pic>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6507336" y="2324325"/>
            <a:ext cx="1751719" cy="2343150"/>
          </a:xfrm>
          <a:prstGeom prst="rect">
            <a:avLst/>
          </a:prstGeom>
          <a:noFill/>
          <a:ln>
            <a:noFill/>
          </a:ln>
        </p:spPr>
      </p:pic>
      <p:sp>
        <p:nvSpPr>
          <p:cNvPr id="11" name="Content Placeholder 2">
            <a:extLst>
              <a:ext uri="{FF2B5EF4-FFF2-40B4-BE49-F238E27FC236}">
                <a16:creationId xmlns:a16="http://schemas.microsoft.com/office/drawing/2014/main" id="{0D579D1E-3CBC-4FB6-A6A6-760EF88C4A61}"/>
              </a:ext>
            </a:extLst>
          </p:cNvPr>
          <p:cNvSpPr txBox="1">
            <a:spLocks/>
          </p:cNvSpPr>
          <p:nvPr/>
        </p:nvSpPr>
        <p:spPr>
          <a:xfrm>
            <a:off x="1230698" y="1907895"/>
            <a:ext cx="9843072" cy="362287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dirty="0"/>
              <a:t>Building Sub-committee charged with coordinating </a:t>
            </a:r>
            <a:r>
              <a:rPr lang="en-US" sz="2400" dirty="0" err="1"/>
              <a:t>Karnup</a:t>
            </a:r>
            <a:r>
              <a:rPr lang="en-US" sz="2400" dirty="0"/>
              <a:t> Project</a:t>
            </a:r>
          </a:p>
        </p:txBody>
      </p:sp>
    </p:spTree>
    <p:extLst>
      <p:ext uri="{BB962C8B-B14F-4D97-AF65-F5344CB8AC3E}">
        <p14:creationId xmlns:p14="http://schemas.microsoft.com/office/powerpoint/2010/main" val="426184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756" y="201322"/>
            <a:ext cx="10058400" cy="1450757"/>
          </a:xfrm>
        </p:spPr>
        <p:txBody>
          <a:bodyPr>
            <a:normAutofit fontScale="90000"/>
          </a:bodyPr>
          <a:lstStyle/>
          <a:p>
            <a:r>
              <a:rPr lang="en-US" sz="4400" dirty="0"/>
              <a:t>Board Update – </a:t>
            </a:r>
            <a:r>
              <a:rPr lang="en-US" sz="4400" dirty="0" err="1"/>
              <a:t>Karnup</a:t>
            </a:r>
            <a:br>
              <a:rPr lang="en-US" sz="3600" dirty="0"/>
            </a:br>
            <a:br>
              <a:rPr lang="en-US" sz="3600" dirty="0"/>
            </a:br>
            <a:r>
              <a:rPr lang="en-US" sz="3100" dirty="0"/>
              <a:t>Process since Planning (JDAP) Approval (18/12/15)</a:t>
            </a:r>
            <a:endParaRPr lang="en-US" sz="3600" dirty="0"/>
          </a:p>
        </p:txBody>
      </p:sp>
      <p:sp>
        <p:nvSpPr>
          <p:cNvPr id="3" name="Content Placeholder 2"/>
          <p:cNvSpPr>
            <a:spLocks noGrp="1"/>
          </p:cNvSpPr>
          <p:nvPr>
            <p:ph idx="1"/>
          </p:nvPr>
        </p:nvSpPr>
        <p:spPr>
          <a:xfrm>
            <a:off x="450777" y="1984914"/>
            <a:ext cx="8497280" cy="3978827"/>
          </a:xfrm>
        </p:spPr>
        <p:txBody>
          <a:bodyPr>
            <a:normAutofit lnSpcReduction="10000"/>
          </a:bodyPr>
          <a:lstStyle/>
          <a:p>
            <a:r>
              <a:rPr lang="en-US" b="1" dirty="0"/>
              <a:t>Feb-16</a:t>
            </a:r>
            <a:r>
              <a:rPr lang="en-US" dirty="0"/>
              <a:t> - Registration and advanced determination of new school site applied for following JDAP approval, with numerous requests for supplementary information sought throughout year.</a:t>
            </a:r>
          </a:p>
          <a:p>
            <a:r>
              <a:rPr lang="en-US" b="1" dirty="0"/>
              <a:t>Jan-17</a:t>
            </a:r>
            <a:r>
              <a:rPr lang="en-US" dirty="0"/>
              <a:t> - Liberal government did not complete approval, and in January 2017 incoming Labor Government advised that ongoing applications were no longer on record.</a:t>
            </a:r>
          </a:p>
          <a:p>
            <a:r>
              <a:rPr lang="en-US" b="1" dirty="0"/>
              <a:t>Jul-17</a:t>
            </a:r>
            <a:r>
              <a:rPr lang="en-US" dirty="0"/>
              <a:t> - New advanced determination lodged in consultation with Labor government.</a:t>
            </a:r>
          </a:p>
          <a:p>
            <a:r>
              <a:rPr lang="en-US" b="1" dirty="0"/>
              <a:t>Apr-18</a:t>
            </a:r>
            <a:r>
              <a:rPr lang="en-US" dirty="0"/>
              <a:t> - JDAP extended for 2+ years.</a:t>
            </a:r>
          </a:p>
          <a:p>
            <a:r>
              <a:rPr lang="en-US" b="1" dirty="0"/>
              <a:t>May-18</a:t>
            </a:r>
            <a:r>
              <a:rPr lang="en-US" dirty="0"/>
              <a:t> - Advanced Determination received of the new school site.</a:t>
            </a:r>
          </a:p>
          <a:p>
            <a:r>
              <a:rPr lang="en-US" b="1" dirty="0"/>
              <a:t>Oct-18</a:t>
            </a:r>
            <a:r>
              <a:rPr lang="en-US" dirty="0"/>
              <a:t> – Registration approval for </a:t>
            </a:r>
            <a:r>
              <a:rPr lang="en-US" dirty="0" err="1"/>
              <a:t>Karnup</a:t>
            </a:r>
            <a:r>
              <a:rPr lang="en-US" dirty="0"/>
              <a:t> site by Director General.</a:t>
            </a:r>
          </a:p>
          <a:p>
            <a:endParaRPr lang="en-US" dirty="0"/>
          </a:p>
          <a:p>
            <a:endParaRPr lang="en-US" i="1" dirty="0"/>
          </a:p>
          <a:p>
            <a:endParaRPr lang="en-US" b="1" dirty="0"/>
          </a:p>
          <a:p>
            <a:endParaRPr lang="en-US" dirty="0"/>
          </a:p>
        </p:txBody>
      </p:sp>
      <p:pic>
        <p:nvPicPr>
          <p:cNvPr id="4" name="Picture 3">
            <a:extLst>
              <a:ext uri="{FF2B5EF4-FFF2-40B4-BE49-F238E27FC236}">
                <a16:creationId xmlns:a16="http://schemas.microsoft.com/office/drawing/2014/main" id="{58189AB7-E1CC-4CB9-9D0F-E77397574DC3}"/>
              </a:ext>
            </a:extLst>
          </p:cNvPr>
          <p:cNvPicPr>
            <a:picLocks noChangeAspect="1"/>
          </p:cNvPicPr>
          <p:nvPr/>
        </p:nvPicPr>
        <p:blipFill>
          <a:blip r:embed="rId2"/>
          <a:stretch>
            <a:fillRect/>
          </a:stretch>
        </p:blipFill>
        <p:spPr>
          <a:xfrm>
            <a:off x="9223830" y="1984914"/>
            <a:ext cx="2633508" cy="3923167"/>
          </a:xfrm>
          <a:prstGeom prst="rect">
            <a:avLst/>
          </a:prstGeom>
        </p:spPr>
      </p:pic>
    </p:spTree>
    <p:extLst>
      <p:ext uri="{BB962C8B-B14F-4D97-AF65-F5344CB8AC3E}">
        <p14:creationId xmlns:p14="http://schemas.microsoft.com/office/powerpoint/2010/main" val="34539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Points</a:t>
            </a:r>
          </a:p>
        </p:txBody>
      </p:sp>
      <p:sp>
        <p:nvSpPr>
          <p:cNvPr id="3" name="Content Placeholder 2"/>
          <p:cNvSpPr>
            <a:spLocks noGrp="1"/>
          </p:cNvSpPr>
          <p:nvPr>
            <p:ph idx="1"/>
          </p:nvPr>
        </p:nvSpPr>
        <p:spPr>
          <a:xfrm>
            <a:off x="1141084" y="2196163"/>
            <a:ext cx="10058400" cy="4023360"/>
          </a:xfrm>
        </p:spPr>
        <p:txBody>
          <a:bodyPr/>
          <a:lstStyle/>
          <a:p>
            <a:endParaRPr lang="en-US" dirty="0"/>
          </a:p>
          <a:p>
            <a:endParaRPr lang="en-US" dirty="0"/>
          </a:p>
          <a:p>
            <a:endParaRPr lang="en-US" dirty="0"/>
          </a:p>
        </p:txBody>
      </p:sp>
      <p:sp>
        <p:nvSpPr>
          <p:cNvPr id="7" name="Content Placeholder 2">
            <a:extLst>
              <a:ext uri="{FF2B5EF4-FFF2-40B4-BE49-F238E27FC236}">
                <a16:creationId xmlns:a16="http://schemas.microsoft.com/office/drawing/2014/main" id="{A1B554EF-AEAC-44C1-891D-00B1149DA69B}"/>
              </a:ext>
            </a:extLst>
          </p:cNvPr>
          <p:cNvSpPr txBox="1">
            <a:spLocks/>
          </p:cNvSpPr>
          <p:nvPr/>
        </p:nvSpPr>
        <p:spPr>
          <a:xfrm>
            <a:off x="1116900" y="2060429"/>
            <a:ext cx="6726492" cy="3749703"/>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a:t>Governance and Operations </a:t>
            </a:r>
            <a:r>
              <a:rPr lang="en-US" sz="2400" dirty="0"/>
              <a:t>– Roles of Board and Principal</a:t>
            </a:r>
          </a:p>
          <a:p>
            <a:endParaRPr lang="en-US" sz="2400" dirty="0"/>
          </a:p>
          <a:p>
            <a:r>
              <a:rPr lang="en-US" sz="2400" b="1" dirty="0"/>
              <a:t>Operations Updates </a:t>
            </a:r>
            <a:r>
              <a:rPr lang="en-US" sz="2400" dirty="0"/>
              <a:t>– 2017 and 2018 Updates</a:t>
            </a:r>
          </a:p>
          <a:p>
            <a:endParaRPr lang="en-US" sz="2400" b="1" dirty="0"/>
          </a:p>
          <a:p>
            <a:r>
              <a:rPr lang="en-US" sz="2400" b="1" dirty="0"/>
              <a:t>Parent and Staff Feedback</a:t>
            </a:r>
            <a:r>
              <a:rPr lang="en-US" sz="2400" dirty="0"/>
              <a:t> – Brief updates</a:t>
            </a:r>
          </a:p>
          <a:p>
            <a:endParaRPr lang="en-US" sz="2400" dirty="0"/>
          </a:p>
          <a:p>
            <a:r>
              <a:rPr lang="en-US" sz="2400" b="1" dirty="0"/>
              <a:t>Board Updates </a:t>
            </a:r>
            <a:r>
              <a:rPr lang="en-US" sz="2400" dirty="0"/>
              <a:t>– General updates on </a:t>
            </a:r>
            <a:r>
              <a:rPr lang="en-US" sz="2400" dirty="0" err="1"/>
              <a:t>Karnup</a:t>
            </a:r>
            <a:endParaRPr lang="en-US" sz="2400" dirty="0"/>
          </a:p>
          <a:p>
            <a:endParaRPr lang="en-US" sz="2400" dirty="0"/>
          </a:p>
          <a:p>
            <a:r>
              <a:rPr lang="en-US" sz="2400" b="1" dirty="0"/>
              <a:t>Open Feedback </a:t>
            </a:r>
            <a:r>
              <a:rPr lang="en-US" sz="2400" dirty="0"/>
              <a:t>– Comments and questions</a:t>
            </a:r>
            <a:endParaRPr lang="en-US" sz="2400" b="1" dirty="0"/>
          </a:p>
          <a:p>
            <a:endParaRPr lang="en-US" sz="2400" b="1" dirty="0"/>
          </a:p>
          <a:p>
            <a:endParaRPr lang="en-US" sz="2400" dirty="0"/>
          </a:p>
          <a:p>
            <a:endParaRPr lang="en-US" sz="2400" dirty="0"/>
          </a:p>
        </p:txBody>
      </p:sp>
      <p:pic>
        <p:nvPicPr>
          <p:cNvPr id="5" name="Picture 4">
            <a:extLst>
              <a:ext uri="{FF2B5EF4-FFF2-40B4-BE49-F238E27FC236}">
                <a16:creationId xmlns:a16="http://schemas.microsoft.com/office/drawing/2014/main" id="{536C9841-23AE-4E47-AD23-257C3F990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5098" y="2066108"/>
            <a:ext cx="4243362" cy="3607715"/>
          </a:xfrm>
          <a:prstGeom prst="rect">
            <a:avLst/>
          </a:prstGeom>
        </p:spPr>
      </p:pic>
    </p:spTree>
    <p:extLst>
      <p:ext uri="{BB962C8B-B14F-4D97-AF65-F5344CB8AC3E}">
        <p14:creationId xmlns:p14="http://schemas.microsoft.com/office/powerpoint/2010/main" val="251795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Board Update – </a:t>
            </a:r>
            <a:r>
              <a:rPr lang="en-US" sz="4000" dirty="0" err="1"/>
              <a:t>Karnup</a:t>
            </a:r>
            <a:r>
              <a:rPr lang="en-US" sz="4000" dirty="0"/>
              <a:t> Campus</a:t>
            </a:r>
          </a:p>
        </p:txBody>
      </p:sp>
      <p:sp>
        <p:nvSpPr>
          <p:cNvPr id="3" name="Content Placeholder 2"/>
          <p:cNvSpPr>
            <a:spLocks noGrp="1"/>
          </p:cNvSpPr>
          <p:nvPr>
            <p:ph idx="1"/>
          </p:nvPr>
        </p:nvSpPr>
        <p:spPr>
          <a:xfrm>
            <a:off x="932574" y="2594064"/>
            <a:ext cx="10515600" cy="2683900"/>
          </a:xfrm>
        </p:spPr>
        <p:txBody>
          <a:bodyPr>
            <a:normAutofit/>
          </a:bodyPr>
          <a:lstStyle/>
          <a:p>
            <a:r>
              <a:rPr lang="en-US" dirty="0"/>
              <a:t>The next steps for </a:t>
            </a:r>
            <a:r>
              <a:rPr lang="en-US" dirty="0" err="1"/>
              <a:t>Karnup</a:t>
            </a:r>
            <a:r>
              <a:rPr lang="en-US" dirty="0"/>
              <a:t> include:</a:t>
            </a:r>
          </a:p>
          <a:p>
            <a:r>
              <a:rPr lang="en-US" i="1" dirty="0"/>
              <a:t>1. Development Loans to finance the new school site.</a:t>
            </a:r>
          </a:p>
          <a:p>
            <a:r>
              <a:rPr lang="en-US" i="1" dirty="0"/>
              <a:t>2. Building </a:t>
            </a:r>
            <a:r>
              <a:rPr lang="en-US" i="1" dirty="0" err="1"/>
              <a:t>Licence</a:t>
            </a:r>
            <a:r>
              <a:rPr lang="en-US" i="1" dirty="0"/>
              <a:t> for Stage 1 works.</a:t>
            </a:r>
          </a:p>
          <a:p>
            <a:r>
              <a:rPr lang="en-US" i="1" dirty="0"/>
              <a:t>3. Studies initiated under coordination of Row Group.</a:t>
            </a:r>
          </a:p>
          <a:p>
            <a:endParaRPr lang="en-US" dirty="0"/>
          </a:p>
          <a:p>
            <a:r>
              <a:rPr lang="en-US" sz="2200" i="1" dirty="0"/>
              <a:t>These are all required before construction can commence.</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010" r="20207"/>
          <a:stretch/>
        </p:blipFill>
        <p:spPr>
          <a:xfrm rot="5400000">
            <a:off x="8836997" y="3869851"/>
            <a:ext cx="2208758" cy="242860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54" r="19447"/>
          <a:stretch/>
        </p:blipFill>
        <p:spPr>
          <a:xfrm rot="5400000">
            <a:off x="8901106" y="1725201"/>
            <a:ext cx="2080538" cy="2428609"/>
          </a:xfrm>
          <a:prstGeom prst="rect">
            <a:avLst/>
          </a:prstGeom>
        </p:spPr>
      </p:pic>
    </p:spTree>
    <p:extLst>
      <p:ext uri="{BB962C8B-B14F-4D97-AF65-F5344CB8AC3E}">
        <p14:creationId xmlns:p14="http://schemas.microsoft.com/office/powerpoint/2010/main" val="123553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09" y="1830064"/>
            <a:ext cx="9975480" cy="4348058"/>
          </a:xfrm>
          <a:prstGeom prst="rect">
            <a:avLst/>
          </a:prstGeom>
        </p:spPr>
      </p:pic>
      <p:sp>
        <p:nvSpPr>
          <p:cNvPr id="3" name="Content Placeholder 2"/>
          <p:cNvSpPr>
            <a:spLocks noGrp="1"/>
          </p:cNvSpPr>
          <p:nvPr>
            <p:ph idx="1"/>
          </p:nvPr>
        </p:nvSpPr>
        <p:spPr>
          <a:xfrm>
            <a:off x="1261280" y="757968"/>
            <a:ext cx="8716577" cy="911895"/>
          </a:xfrm>
        </p:spPr>
        <p:txBody>
          <a:bodyPr>
            <a:noAutofit/>
          </a:bodyPr>
          <a:lstStyle/>
          <a:p>
            <a:pPr marL="0" indent="0">
              <a:buNone/>
            </a:pPr>
            <a:r>
              <a:rPr lang="en-US" sz="3200" dirty="0"/>
              <a:t>Board Update – </a:t>
            </a:r>
            <a:r>
              <a:rPr lang="en-US" sz="3200" dirty="0" err="1"/>
              <a:t>Karnup</a:t>
            </a:r>
            <a:r>
              <a:rPr lang="en-US" sz="3200" dirty="0"/>
              <a:t> Campus</a:t>
            </a:r>
          </a:p>
          <a:p>
            <a:pPr marL="0" indent="0">
              <a:buNone/>
            </a:pPr>
            <a:r>
              <a:rPr lang="en-US" sz="2800" dirty="0"/>
              <a:t>Revised </a:t>
            </a:r>
            <a:r>
              <a:rPr lang="en-US" sz="2800" dirty="0" err="1"/>
              <a:t>Karnup</a:t>
            </a:r>
            <a:r>
              <a:rPr lang="en-US" sz="2800" dirty="0"/>
              <a:t> site layout </a:t>
            </a:r>
          </a:p>
        </p:txBody>
      </p:sp>
    </p:spTree>
    <p:extLst>
      <p:ext uri="{BB962C8B-B14F-4D97-AF65-F5344CB8AC3E}">
        <p14:creationId xmlns:p14="http://schemas.microsoft.com/office/powerpoint/2010/main" val="183646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New pictures of the site</a:t>
            </a:r>
          </a:p>
          <a:p>
            <a:r>
              <a:rPr lang="en-US" dirty="0"/>
              <a:t>Changes based on changes to bushfire legislation and changes to EPBC legislation.</a:t>
            </a:r>
          </a:p>
        </p:txBody>
      </p:sp>
      <p:pic>
        <p:nvPicPr>
          <p:cNvPr id="4" name="Picture 3"/>
          <p:cNvPicPr>
            <a:picLocks noChangeAspect="1"/>
          </p:cNvPicPr>
          <p:nvPr/>
        </p:nvPicPr>
        <p:blipFill>
          <a:blip r:embed="rId2"/>
          <a:stretch>
            <a:fillRect/>
          </a:stretch>
        </p:blipFill>
        <p:spPr>
          <a:xfrm>
            <a:off x="1165504" y="1785897"/>
            <a:ext cx="9990175" cy="4458555"/>
          </a:xfrm>
          <a:prstGeom prst="rect">
            <a:avLst/>
          </a:prstGeom>
        </p:spPr>
      </p:pic>
      <p:cxnSp>
        <p:nvCxnSpPr>
          <p:cNvPr id="5" name="Straight Arrow Connector 4"/>
          <p:cNvCxnSpPr/>
          <p:nvPr/>
        </p:nvCxnSpPr>
        <p:spPr>
          <a:xfrm flipH="1">
            <a:off x="8150089" y="3612164"/>
            <a:ext cx="494115" cy="908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192012" y="3530758"/>
            <a:ext cx="494115" cy="908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142688" y="3406242"/>
            <a:ext cx="494115" cy="908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1165505" y="780110"/>
            <a:ext cx="8716577" cy="91189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800" dirty="0"/>
              <a:t>Board Update – </a:t>
            </a:r>
            <a:r>
              <a:rPr lang="en-US" sz="2800" dirty="0" err="1"/>
              <a:t>Karnup</a:t>
            </a:r>
            <a:r>
              <a:rPr lang="en-US" sz="2800" dirty="0"/>
              <a:t> Campus</a:t>
            </a:r>
          </a:p>
          <a:p>
            <a:pPr marL="0" indent="0">
              <a:buNone/>
            </a:pPr>
            <a:r>
              <a:rPr lang="en-US" sz="2400" dirty="0"/>
              <a:t>Revised </a:t>
            </a:r>
            <a:r>
              <a:rPr lang="en-US" sz="2400" dirty="0" err="1"/>
              <a:t>Karnup</a:t>
            </a:r>
            <a:r>
              <a:rPr lang="en-US" sz="2400" dirty="0"/>
              <a:t> site layout </a:t>
            </a:r>
          </a:p>
        </p:txBody>
      </p:sp>
    </p:spTree>
    <p:extLst>
      <p:ext uri="{BB962C8B-B14F-4D97-AF65-F5344CB8AC3E}">
        <p14:creationId xmlns:p14="http://schemas.microsoft.com/office/powerpoint/2010/main" val="4223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9037" t="52908" r="3470"/>
          <a:stretch/>
        </p:blipFill>
        <p:spPr>
          <a:xfrm>
            <a:off x="7009935" y="3636169"/>
            <a:ext cx="5177304" cy="3212793"/>
          </a:xfrm>
          <a:prstGeom prst="rect">
            <a:avLst/>
          </a:prstGeom>
        </p:spPr>
      </p:pic>
      <p:pic>
        <p:nvPicPr>
          <p:cNvPr id="7" name="Picture 6"/>
          <p:cNvPicPr>
            <a:picLocks noChangeAspect="1"/>
          </p:cNvPicPr>
          <p:nvPr/>
        </p:nvPicPr>
        <p:blipFill rotWithShape="1">
          <a:blip r:embed="rId2"/>
          <a:srcRect l="11389" r="6615" b="49974"/>
          <a:stretch/>
        </p:blipFill>
        <p:spPr>
          <a:xfrm>
            <a:off x="6786558" y="14287"/>
            <a:ext cx="5400675" cy="363617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015"/>
          <a:stretch/>
        </p:blipFill>
        <p:spPr>
          <a:xfrm>
            <a:off x="0" y="12347"/>
            <a:ext cx="7009934" cy="6817077"/>
          </a:xfrm>
          <a:prstGeom prst="rect">
            <a:avLst/>
          </a:prstGeom>
        </p:spPr>
      </p:pic>
      <p:sp>
        <p:nvSpPr>
          <p:cNvPr id="2" name="Title 1"/>
          <p:cNvSpPr>
            <a:spLocks noGrp="1"/>
          </p:cNvSpPr>
          <p:nvPr>
            <p:ph type="title"/>
          </p:nvPr>
        </p:nvSpPr>
        <p:spPr>
          <a:xfrm>
            <a:off x="54261" y="2997445"/>
            <a:ext cx="7527876" cy="1325563"/>
          </a:xfrm>
        </p:spPr>
        <p:txBody>
          <a:bodyPr>
            <a:normAutofit/>
          </a:bodyPr>
          <a:lstStyle/>
          <a:p>
            <a:r>
              <a:rPr lang="en-US" b="1" dirty="0">
                <a:solidFill>
                  <a:schemeClr val="bg1"/>
                </a:solidFill>
              </a:rPr>
              <a:t>Questions or comments?</a:t>
            </a:r>
          </a:p>
        </p:txBody>
      </p:sp>
    </p:spTree>
    <p:extLst>
      <p:ext uri="{BB962C8B-B14F-4D97-AF65-F5344CB8AC3E}">
        <p14:creationId xmlns:p14="http://schemas.microsoft.com/office/powerpoint/2010/main" val="110984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Governance and Operations</a:t>
            </a:r>
          </a:p>
        </p:txBody>
      </p:sp>
      <p:sp>
        <p:nvSpPr>
          <p:cNvPr id="3" name="Content Placeholder 2"/>
          <p:cNvSpPr>
            <a:spLocks noGrp="1"/>
          </p:cNvSpPr>
          <p:nvPr>
            <p:ph idx="1"/>
          </p:nvPr>
        </p:nvSpPr>
        <p:spPr>
          <a:xfrm>
            <a:off x="1141084" y="2196163"/>
            <a:ext cx="10058400" cy="4023360"/>
          </a:xfrm>
        </p:spPr>
        <p:txBody>
          <a:bodyPr/>
          <a:lstStyle/>
          <a:p>
            <a:endParaRPr lang="en-US" dirty="0"/>
          </a:p>
          <a:p>
            <a:endParaRPr lang="en-US" dirty="0"/>
          </a:p>
        </p:txBody>
      </p:sp>
      <p:pic>
        <p:nvPicPr>
          <p:cNvPr id="6" name="Picture 5">
            <a:extLst>
              <a:ext uri="{FF2B5EF4-FFF2-40B4-BE49-F238E27FC236}">
                <a16:creationId xmlns:a16="http://schemas.microsoft.com/office/drawing/2014/main" id="{D37F9B2B-65B9-465E-B588-43C4A4005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877" y="2088176"/>
            <a:ext cx="5581364" cy="4023360"/>
          </a:xfrm>
          <a:prstGeom prst="rect">
            <a:avLst/>
          </a:prstGeom>
        </p:spPr>
      </p:pic>
      <p:sp>
        <p:nvSpPr>
          <p:cNvPr id="7" name="Content Placeholder 2">
            <a:extLst>
              <a:ext uri="{FF2B5EF4-FFF2-40B4-BE49-F238E27FC236}">
                <a16:creationId xmlns:a16="http://schemas.microsoft.com/office/drawing/2014/main" id="{A1B554EF-AEAC-44C1-891D-00B1149DA69B}"/>
              </a:ext>
            </a:extLst>
          </p:cNvPr>
          <p:cNvSpPr txBox="1">
            <a:spLocks/>
          </p:cNvSpPr>
          <p:nvPr/>
        </p:nvSpPr>
        <p:spPr>
          <a:xfrm>
            <a:off x="1133940" y="2887433"/>
            <a:ext cx="5300937" cy="125427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i="1" dirty="0">
                <a:solidFill>
                  <a:schemeClr val="tx1"/>
                </a:solidFill>
              </a:rPr>
              <a:t>Governance, Operations and the s</a:t>
            </a:r>
            <a:r>
              <a:rPr lang="en-US" sz="3200" i="1" dirty="0"/>
              <a:t>ub-committees</a:t>
            </a:r>
          </a:p>
        </p:txBody>
      </p:sp>
    </p:spTree>
    <p:extLst>
      <p:ext uri="{BB962C8B-B14F-4D97-AF65-F5344CB8AC3E}">
        <p14:creationId xmlns:p14="http://schemas.microsoft.com/office/powerpoint/2010/main" val="166493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844" y="275652"/>
            <a:ext cx="10058400" cy="1450757"/>
          </a:xfrm>
        </p:spPr>
        <p:txBody>
          <a:bodyPr>
            <a:normAutofit/>
          </a:bodyPr>
          <a:lstStyle/>
          <a:p>
            <a:r>
              <a:rPr lang="en-US" sz="4400" dirty="0"/>
              <a:t>Operational Updates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651" y="1863186"/>
            <a:ext cx="2836977" cy="428929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2967" y="1863186"/>
            <a:ext cx="2732434" cy="428929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602" y="1863185"/>
            <a:ext cx="5505807" cy="4289289"/>
          </a:xfrm>
          <a:prstGeom prst="rect">
            <a:avLst/>
          </a:prstGeom>
        </p:spPr>
      </p:pic>
    </p:spTree>
    <p:extLst>
      <p:ext uri="{BB962C8B-B14F-4D97-AF65-F5344CB8AC3E}">
        <p14:creationId xmlns:p14="http://schemas.microsoft.com/office/powerpoint/2010/main" val="418895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5425-35EB-4C37-903C-F69E3FDA403A}"/>
              </a:ext>
            </a:extLst>
          </p:cNvPr>
          <p:cNvSpPr>
            <a:spLocks noGrp="1"/>
          </p:cNvSpPr>
          <p:nvPr>
            <p:ph type="title"/>
          </p:nvPr>
        </p:nvSpPr>
        <p:spPr/>
        <p:txBody>
          <a:bodyPr/>
          <a:lstStyle/>
          <a:p>
            <a:r>
              <a:rPr lang="en-AU" dirty="0"/>
              <a:t>2017/2018 Highlights</a:t>
            </a:r>
          </a:p>
        </p:txBody>
      </p:sp>
      <p:sp>
        <p:nvSpPr>
          <p:cNvPr id="3" name="Content Placeholder 2">
            <a:extLst>
              <a:ext uri="{FF2B5EF4-FFF2-40B4-BE49-F238E27FC236}">
                <a16:creationId xmlns:a16="http://schemas.microsoft.com/office/drawing/2014/main" id="{1DE7BEF0-811F-4EAD-A1B4-A1DDC0258CBE}"/>
              </a:ext>
            </a:extLst>
          </p:cNvPr>
          <p:cNvSpPr>
            <a:spLocks noGrp="1"/>
          </p:cNvSpPr>
          <p:nvPr>
            <p:ph idx="1"/>
          </p:nvPr>
        </p:nvSpPr>
        <p:spPr/>
        <p:txBody>
          <a:bodyPr>
            <a:normAutofit fontScale="77500" lnSpcReduction="20000"/>
          </a:bodyPr>
          <a:lstStyle/>
          <a:p>
            <a:r>
              <a:rPr lang="en-AU" dirty="0"/>
              <a:t>2017 saw further growth in student numbers across all classes in the school and particularly into Upper Primary as a result of increased retention.  </a:t>
            </a:r>
          </a:p>
          <a:p>
            <a:pPr lvl="0"/>
            <a:r>
              <a:rPr lang="en-AU" dirty="0"/>
              <a:t>Employment of a second full time Upper Primary teacher and the Dugongs class was split on paper into two classes where we saw the reestablishment of the Turtles class.  </a:t>
            </a:r>
          </a:p>
          <a:p>
            <a:pPr lvl="0"/>
            <a:r>
              <a:rPr lang="en-AU" dirty="0"/>
              <a:t>Wall dividing staff room, exit passage and Dugongs classroom removed and a kitchen installed to create a second Upper Primary classroom. </a:t>
            </a:r>
          </a:p>
          <a:p>
            <a:pPr lvl="0"/>
            <a:r>
              <a:rPr lang="en-AU" dirty="0"/>
              <a:t>External roller blinds installed on veranda and rubber matting laid to create an outdoor environment that the Upper Primary classes could utilise. </a:t>
            </a:r>
          </a:p>
          <a:p>
            <a:pPr lvl="0"/>
            <a:r>
              <a:rPr lang="en-AU" dirty="0"/>
              <a:t>The primary school music room transformed into staff room complete with a new kitchen and outdoor alfresco area </a:t>
            </a:r>
          </a:p>
          <a:p>
            <a:pPr lvl="0"/>
            <a:r>
              <a:rPr lang="en-AU" dirty="0"/>
              <a:t>Parking area line marking for a variety of sports and purchase of moveable basketball rings to provide additional play space for primary children.  </a:t>
            </a:r>
          </a:p>
          <a:p>
            <a:pPr lvl="0"/>
            <a:r>
              <a:rPr lang="en-AU" dirty="0"/>
              <a:t>Water play area installed in Children’s House outdoor environment and curbing installed to contain soft fall mulch. </a:t>
            </a:r>
          </a:p>
          <a:p>
            <a:pPr lvl="0"/>
            <a:r>
              <a:rPr lang="en-AU" dirty="0"/>
              <a:t>New Children’s House sheds installed.</a:t>
            </a:r>
          </a:p>
          <a:p>
            <a:endParaRPr lang="en-AU" dirty="0"/>
          </a:p>
        </p:txBody>
      </p:sp>
    </p:spTree>
    <p:extLst>
      <p:ext uri="{BB962C8B-B14F-4D97-AF65-F5344CB8AC3E}">
        <p14:creationId xmlns:p14="http://schemas.microsoft.com/office/powerpoint/2010/main" val="8520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435F-5A52-47FF-83A9-80321A69A119}"/>
              </a:ext>
            </a:extLst>
          </p:cNvPr>
          <p:cNvSpPr>
            <a:spLocks noGrp="1"/>
          </p:cNvSpPr>
          <p:nvPr>
            <p:ph type="title"/>
          </p:nvPr>
        </p:nvSpPr>
        <p:spPr/>
        <p:txBody>
          <a:bodyPr/>
          <a:lstStyle/>
          <a:p>
            <a:r>
              <a:rPr lang="en-AU" dirty="0"/>
              <a:t>2017/18 Highlights continued</a:t>
            </a:r>
          </a:p>
        </p:txBody>
      </p:sp>
      <p:sp>
        <p:nvSpPr>
          <p:cNvPr id="3" name="Content Placeholder 2">
            <a:extLst>
              <a:ext uri="{FF2B5EF4-FFF2-40B4-BE49-F238E27FC236}">
                <a16:creationId xmlns:a16="http://schemas.microsoft.com/office/drawing/2014/main" id="{DE67E011-01C7-463F-A32F-9B4C0AE639DA}"/>
              </a:ext>
            </a:extLst>
          </p:cNvPr>
          <p:cNvSpPr>
            <a:spLocks noGrp="1"/>
          </p:cNvSpPr>
          <p:nvPr>
            <p:ph idx="1"/>
          </p:nvPr>
        </p:nvSpPr>
        <p:spPr/>
        <p:txBody>
          <a:bodyPr>
            <a:normAutofit fontScale="92500" lnSpcReduction="20000"/>
          </a:bodyPr>
          <a:lstStyle/>
          <a:p>
            <a:pPr lvl="0"/>
            <a:r>
              <a:rPr lang="en-AU" dirty="0"/>
              <a:t>Adolescent Program relocated to third floor at Murdoch University to provide additional space for the growing program.  </a:t>
            </a:r>
          </a:p>
          <a:p>
            <a:pPr lvl="0"/>
            <a:r>
              <a:rPr lang="en-AU" dirty="0"/>
              <a:t>Extensive renovations undertaken, furniture and materials purchased, five advisory groups established, two in Senior School and three in Middle School and a Deputy Principal position was created.  </a:t>
            </a:r>
          </a:p>
          <a:p>
            <a:pPr lvl="0"/>
            <a:r>
              <a:rPr lang="en-AU" dirty="0"/>
              <a:t>Negotiations with Salvation Army to lease house at the front of Baldivis property and Infant Toddler Program relocated to this venue along with the Adolescent Programs hospitality, horticulture, woodwork and metalwork programs.</a:t>
            </a:r>
          </a:p>
          <a:p>
            <a:pPr lvl="0"/>
            <a:r>
              <a:rPr lang="en-AU" dirty="0"/>
              <a:t>Communications remained a focus with introduction of a marketing personal.  </a:t>
            </a:r>
          </a:p>
          <a:p>
            <a:pPr lvl="0"/>
            <a:r>
              <a:rPr lang="en-AU" dirty="0"/>
              <a:t>Marketing plan established, introduction of </a:t>
            </a:r>
            <a:r>
              <a:rPr lang="en-AU" dirty="0" err="1"/>
              <a:t>SeeSaw</a:t>
            </a:r>
            <a:r>
              <a:rPr lang="en-AU" dirty="0"/>
              <a:t> app, upgrade of newsletter format and ‘What’s on this Week’ email. </a:t>
            </a:r>
          </a:p>
          <a:p>
            <a:pPr lvl="0"/>
            <a:r>
              <a:rPr lang="en-AU" dirty="0"/>
              <a:t>Family Zone introduced in Upper Primary and Adolescent Programs enabling families to utilise this cyber safety service at home, along with providing the school greater adaptability to programs accessed during school times by students.</a:t>
            </a:r>
          </a:p>
          <a:p>
            <a:endParaRPr lang="en-AU" dirty="0"/>
          </a:p>
        </p:txBody>
      </p:sp>
    </p:spTree>
    <p:extLst>
      <p:ext uri="{BB962C8B-B14F-4D97-AF65-F5344CB8AC3E}">
        <p14:creationId xmlns:p14="http://schemas.microsoft.com/office/powerpoint/2010/main" val="351139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AD22-DEC9-42F5-BE9D-51D8A61338B6}"/>
              </a:ext>
            </a:extLst>
          </p:cNvPr>
          <p:cNvSpPr>
            <a:spLocks noGrp="1"/>
          </p:cNvSpPr>
          <p:nvPr>
            <p:ph type="title"/>
          </p:nvPr>
        </p:nvSpPr>
        <p:spPr/>
        <p:txBody>
          <a:bodyPr/>
          <a:lstStyle/>
          <a:p>
            <a:r>
              <a:rPr lang="en-AU" dirty="0"/>
              <a:t>2017/18 Highlights continued</a:t>
            </a:r>
          </a:p>
        </p:txBody>
      </p:sp>
      <p:sp>
        <p:nvSpPr>
          <p:cNvPr id="3" name="Content Placeholder 2">
            <a:extLst>
              <a:ext uri="{FF2B5EF4-FFF2-40B4-BE49-F238E27FC236}">
                <a16:creationId xmlns:a16="http://schemas.microsoft.com/office/drawing/2014/main" id="{BA56E751-844F-4BF9-BF4A-C5CC3217B69D}"/>
              </a:ext>
            </a:extLst>
          </p:cNvPr>
          <p:cNvSpPr>
            <a:spLocks noGrp="1"/>
          </p:cNvSpPr>
          <p:nvPr>
            <p:ph idx="1"/>
          </p:nvPr>
        </p:nvSpPr>
        <p:spPr/>
        <p:txBody>
          <a:bodyPr>
            <a:normAutofit fontScale="85000" lnSpcReduction="20000"/>
          </a:bodyPr>
          <a:lstStyle/>
          <a:p>
            <a:pPr lvl="0"/>
            <a:r>
              <a:rPr lang="en-AU" dirty="0"/>
              <a:t>Approval from SCSA to deliver Montessori National Curriculum and to report against this for children aged three to fifteen years.  </a:t>
            </a:r>
          </a:p>
          <a:p>
            <a:pPr lvl="0"/>
            <a:r>
              <a:rPr lang="en-AU" dirty="0"/>
              <a:t>RMS staff worked collaboratively with other WA Montessori schools to map the Montessori National Curriculum to both the Western Australian and the Australian curriculums to gain this approval. </a:t>
            </a:r>
          </a:p>
          <a:p>
            <a:pPr lvl="0"/>
            <a:r>
              <a:rPr lang="en-AU" dirty="0"/>
              <a:t>RMS staff reviewed the school reporting frameworks to incorporate all area of Information Communications Technologies as per state requirements.</a:t>
            </a:r>
          </a:p>
          <a:p>
            <a:pPr lvl="0"/>
            <a:r>
              <a:rPr lang="en-AU" dirty="0"/>
              <a:t>Sports Day moved to Term one to allow for a less crowded Term four schedule.  </a:t>
            </a:r>
          </a:p>
          <a:p>
            <a:pPr lvl="0"/>
            <a:r>
              <a:rPr lang="en-AU" dirty="0"/>
              <a:t>Music teacher specialising in guitar and vocals employed across both Primary and Adolescent Programs. </a:t>
            </a:r>
          </a:p>
          <a:p>
            <a:pPr lvl="0"/>
            <a:r>
              <a:rPr lang="en-AU" dirty="0"/>
              <a:t>Two trolleys of twenty four laptops purchased for student use across the Primary and Adolescent Programs. </a:t>
            </a:r>
          </a:p>
          <a:p>
            <a:pPr lvl="0"/>
            <a:r>
              <a:rPr lang="en-AU" dirty="0"/>
              <a:t>Lower and Upper Primary children spent a day at Rottnest Island cycling, and learning about the flora, fauna and history of this island. </a:t>
            </a:r>
          </a:p>
          <a:p>
            <a:pPr lvl="0"/>
            <a:r>
              <a:rPr lang="en-AU" dirty="0"/>
              <a:t>Upper Primary children hosted children and teachers from </a:t>
            </a:r>
            <a:r>
              <a:rPr lang="en-AU" dirty="0" err="1"/>
              <a:t>Ako</a:t>
            </a:r>
            <a:r>
              <a:rPr lang="en-AU" dirty="0"/>
              <a:t> in Japan in our collaborative partnership with the City of Rockingham</a:t>
            </a:r>
          </a:p>
          <a:p>
            <a:endParaRPr lang="en-AU" dirty="0"/>
          </a:p>
        </p:txBody>
      </p:sp>
    </p:spTree>
    <p:extLst>
      <p:ext uri="{BB962C8B-B14F-4D97-AF65-F5344CB8AC3E}">
        <p14:creationId xmlns:p14="http://schemas.microsoft.com/office/powerpoint/2010/main" val="90250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E4F4-F670-42B4-A0DD-67C517CF7DEC}"/>
              </a:ext>
            </a:extLst>
          </p:cNvPr>
          <p:cNvSpPr>
            <a:spLocks noGrp="1"/>
          </p:cNvSpPr>
          <p:nvPr>
            <p:ph type="title"/>
          </p:nvPr>
        </p:nvSpPr>
        <p:spPr/>
        <p:txBody>
          <a:bodyPr/>
          <a:lstStyle/>
          <a:p>
            <a:r>
              <a:rPr lang="en-AU" dirty="0"/>
              <a:t>2017/18 Highlights continued</a:t>
            </a:r>
          </a:p>
        </p:txBody>
      </p:sp>
      <p:sp>
        <p:nvSpPr>
          <p:cNvPr id="3" name="Content Placeholder 2">
            <a:extLst>
              <a:ext uri="{FF2B5EF4-FFF2-40B4-BE49-F238E27FC236}">
                <a16:creationId xmlns:a16="http://schemas.microsoft.com/office/drawing/2014/main" id="{11B25352-6374-4160-B317-A8759DB799D6}"/>
              </a:ext>
            </a:extLst>
          </p:cNvPr>
          <p:cNvSpPr>
            <a:spLocks noGrp="1"/>
          </p:cNvSpPr>
          <p:nvPr>
            <p:ph idx="1"/>
          </p:nvPr>
        </p:nvSpPr>
        <p:spPr>
          <a:xfrm>
            <a:off x="1097280" y="1845733"/>
            <a:ext cx="10058400" cy="4177561"/>
          </a:xfrm>
        </p:spPr>
        <p:txBody>
          <a:bodyPr>
            <a:normAutofit fontScale="92500" lnSpcReduction="10000"/>
          </a:bodyPr>
          <a:lstStyle/>
          <a:p>
            <a:pPr lvl="0"/>
            <a:r>
              <a:rPr lang="en-AU" dirty="0"/>
              <a:t>Adolescent Program students took part in the Busselton Peddle Prix event for 2017 and 2018.</a:t>
            </a:r>
          </a:p>
          <a:p>
            <a:pPr lvl="0"/>
            <a:r>
              <a:rPr lang="en-AU" dirty="0"/>
              <a:t>School Board met regularly with School Staff to provide clear lines of communications between all areas of the school. </a:t>
            </a:r>
          </a:p>
          <a:p>
            <a:pPr lvl="0"/>
            <a:r>
              <a:rPr lang="en-AU" dirty="0"/>
              <a:t>New round of Enterprise Bargaining Agreements commenced. </a:t>
            </a:r>
          </a:p>
          <a:p>
            <a:pPr lvl="0"/>
            <a:r>
              <a:rPr lang="en-AU" dirty="0"/>
              <a:t>School underwent Registration Review and received continued Registration for three years taking us through to 31 December 2020.  </a:t>
            </a:r>
          </a:p>
          <a:p>
            <a:pPr lvl="0"/>
            <a:r>
              <a:rPr lang="en-AU" dirty="0"/>
              <a:t>Karnup Advanced Determination and Registration approved for commencement in 2020</a:t>
            </a:r>
          </a:p>
          <a:p>
            <a:pPr lvl="0"/>
            <a:r>
              <a:rPr lang="en-AU" dirty="0" err="1"/>
              <a:t>Schrole</a:t>
            </a:r>
            <a:r>
              <a:rPr lang="en-AU" dirty="0"/>
              <a:t> Cover was introduced to streamline staff relief coverage. </a:t>
            </a:r>
          </a:p>
          <a:p>
            <a:pPr lvl="0"/>
            <a:r>
              <a:rPr lang="en-AU" dirty="0"/>
              <a:t>RMS engaged Cyber Safety experts to present training for staff and families at Parent Education events along with providing current information for newsletters and website.  </a:t>
            </a:r>
          </a:p>
          <a:p>
            <a:pPr lvl="0"/>
            <a:r>
              <a:rPr lang="en-AU" dirty="0"/>
              <a:t>RMS established (OSCH) Out of School Hours Care program on site linking with Centrelink childcare rebates and enabling extended hours of care from 6am to 6pm including holiday periods.</a:t>
            </a:r>
          </a:p>
          <a:p>
            <a:endParaRPr lang="en-AU" dirty="0"/>
          </a:p>
        </p:txBody>
      </p:sp>
    </p:spTree>
    <p:extLst>
      <p:ext uri="{BB962C8B-B14F-4D97-AF65-F5344CB8AC3E}">
        <p14:creationId xmlns:p14="http://schemas.microsoft.com/office/powerpoint/2010/main" val="183177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5F84-5737-462F-B9C4-3D49AC8D82C0}"/>
              </a:ext>
            </a:extLst>
          </p:cNvPr>
          <p:cNvSpPr>
            <a:spLocks noGrp="1"/>
          </p:cNvSpPr>
          <p:nvPr>
            <p:ph type="title"/>
          </p:nvPr>
        </p:nvSpPr>
        <p:spPr/>
        <p:txBody>
          <a:bodyPr/>
          <a:lstStyle/>
          <a:p>
            <a:r>
              <a:rPr lang="en-AU" dirty="0"/>
              <a:t>2017/18 Highlights continued</a:t>
            </a:r>
          </a:p>
        </p:txBody>
      </p:sp>
      <p:sp>
        <p:nvSpPr>
          <p:cNvPr id="3" name="Content Placeholder 2">
            <a:extLst>
              <a:ext uri="{FF2B5EF4-FFF2-40B4-BE49-F238E27FC236}">
                <a16:creationId xmlns:a16="http://schemas.microsoft.com/office/drawing/2014/main" id="{339A4924-E4D2-42C8-8919-3E4AAF8DC0A2}"/>
              </a:ext>
            </a:extLst>
          </p:cNvPr>
          <p:cNvSpPr>
            <a:spLocks noGrp="1"/>
          </p:cNvSpPr>
          <p:nvPr>
            <p:ph idx="1"/>
          </p:nvPr>
        </p:nvSpPr>
        <p:spPr>
          <a:xfrm>
            <a:off x="1097280" y="1845733"/>
            <a:ext cx="10058400" cy="4378897"/>
          </a:xfrm>
        </p:spPr>
        <p:txBody>
          <a:bodyPr>
            <a:normAutofit fontScale="70000" lnSpcReduction="20000"/>
          </a:bodyPr>
          <a:lstStyle/>
          <a:p>
            <a:r>
              <a:rPr lang="en-AU" b="1" dirty="0"/>
              <a:t>Host school of Meeting in the Middle Forum for Montessori Adolescent practitioners across Australasia </a:t>
            </a:r>
          </a:p>
          <a:p>
            <a:r>
              <a:rPr lang="en-AU" b="1" dirty="0"/>
              <a:t>Student exchange program established</a:t>
            </a:r>
          </a:p>
          <a:p>
            <a:r>
              <a:rPr lang="en-AU" b="1" dirty="0"/>
              <a:t>New website </a:t>
            </a:r>
          </a:p>
          <a:p>
            <a:r>
              <a:rPr lang="en-AU" b="1" dirty="0"/>
              <a:t>2018 Graduation rate 66% tertiary entry and over the five years we have had 50% tertiary entry average </a:t>
            </a:r>
          </a:p>
          <a:p>
            <a:r>
              <a:rPr lang="en-AU" b="1" dirty="0"/>
              <a:t>25% of AP students have now come through from RMS PS</a:t>
            </a:r>
          </a:p>
          <a:p>
            <a:r>
              <a:rPr lang="en-AU" b="1" dirty="0"/>
              <a:t>3</a:t>
            </a:r>
            <a:r>
              <a:rPr lang="en-AU" b="1" baseline="30000" dirty="0"/>
              <a:t>rd</a:t>
            </a:r>
            <a:r>
              <a:rPr lang="en-AU" b="1" dirty="0"/>
              <a:t> senior school formal with the four other WA Montessori AP SS’s </a:t>
            </a:r>
          </a:p>
          <a:p>
            <a:r>
              <a:rPr lang="en-AU" b="1" dirty="0"/>
              <a:t>New Community Spirit coordinator organised Spring Fair, movie night, Book fair and barn dance </a:t>
            </a:r>
          </a:p>
          <a:p>
            <a:r>
              <a:rPr lang="en-AU" b="1" dirty="0"/>
              <a:t>Joint LP and UP camp, introduction of Odyssey for Senior School students</a:t>
            </a:r>
          </a:p>
          <a:p>
            <a:r>
              <a:rPr lang="en-AU" b="1" dirty="0"/>
              <a:t>AMI EA course held at RMS with 5 school participants</a:t>
            </a:r>
          </a:p>
          <a:p>
            <a:r>
              <a:rPr lang="en-AU" b="1" dirty="0"/>
              <a:t>Group transition meetings introduced across all cycles</a:t>
            </a:r>
          </a:p>
          <a:p>
            <a:r>
              <a:rPr lang="en-AU" b="1" dirty="0"/>
              <a:t>Expansion of music program to incorporate wind and string instruments, music room established</a:t>
            </a:r>
          </a:p>
          <a:p>
            <a:r>
              <a:rPr lang="en-AU" b="1" dirty="0"/>
              <a:t>Children’s House library relocated</a:t>
            </a:r>
          </a:p>
          <a:p>
            <a:r>
              <a:rPr lang="en-AU" b="1"/>
              <a:t>Primary School </a:t>
            </a:r>
            <a:r>
              <a:rPr lang="en-AU" b="1" dirty="0"/>
              <a:t>playground returfed</a:t>
            </a:r>
          </a:p>
          <a:p>
            <a:endParaRPr lang="en-AU" dirty="0"/>
          </a:p>
        </p:txBody>
      </p:sp>
    </p:spTree>
    <p:extLst>
      <p:ext uri="{BB962C8B-B14F-4D97-AF65-F5344CB8AC3E}">
        <p14:creationId xmlns:p14="http://schemas.microsoft.com/office/powerpoint/2010/main" val="136288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1814</TotalTime>
  <Words>1272</Words>
  <Application>Microsoft Office PowerPoint</Application>
  <PresentationFormat>Widescreen</PresentationFormat>
  <Paragraphs>119</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Retrospect</vt:lpstr>
      <vt:lpstr>AGM RMS Association Update  Shea O’Neill – Acting Chair</vt:lpstr>
      <vt:lpstr>Discussion Points</vt:lpstr>
      <vt:lpstr>Governance and Operations</vt:lpstr>
      <vt:lpstr>Operational Updates</vt:lpstr>
      <vt:lpstr>2017/2018 Highlights</vt:lpstr>
      <vt:lpstr>2017/18 Highlights continued</vt:lpstr>
      <vt:lpstr>2017/18 Highlights continued</vt:lpstr>
      <vt:lpstr>2017/18 Highlights continued</vt:lpstr>
      <vt:lpstr>2017/18 Highlights continued</vt:lpstr>
      <vt:lpstr>Board Updates – New Website</vt:lpstr>
      <vt:lpstr>Board Update – Staff Surveys</vt:lpstr>
      <vt:lpstr>Board Update – Parent Surveys</vt:lpstr>
      <vt:lpstr>Board Update - Communication</vt:lpstr>
      <vt:lpstr>Board Update - Communication</vt:lpstr>
      <vt:lpstr>Board Update - Communication – FAQs</vt:lpstr>
      <vt:lpstr>Board Update - Communication</vt:lpstr>
      <vt:lpstr>Board Update - Karnup</vt:lpstr>
      <vt:lpstr>Board Update – Karnup</vt:lpstr>
      <vt:lpstr>Board Update – Karnup  Process since Planning (JDAP) Approval (18/12/15)</vt:lpstr>
      <vt:lpstr>Board Update – Karnup Campus</vt:lpstr>
      <vt:lpstr>PowerPoint Presentation</vt:lpstr>
      <vt:lpstr>PowerPoint Presentation</vt:lpstr>
      <vt:lpstr>Questions or comments?</vt:lpstr>
    </vt:vector>
  </TitlesOfParts>
  <Company>Hassad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Direction - RMS</dc:title>
  <dc:creator>Shea O'neill</dc:creator>
  <cp:lastModifiedBy>Vanessa Aikins</cp:lastModifiedBy>
  <cp:revision>104</cp:revision>
  <dcterms:created xsi:type="dcterms:W3CDTF">2017-10-12T06:05:26Z</dcterms:created>
  <dcterms:modified xsi:type="dcterms:W3CDTF">2018-10-14T06:57:17Z</dcterms:modified>
</cp:coreProperties>
</file>